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Archivo Black" panose="020B0604020202020204" charset="0"/>
      <p:regular r:id="rId13"/>
    </p:embeddedFont>
    <p:embeddedFont>
      <p:font typeface="Canva Sans Bold" panose="020B0604020202020204" charset="0"/>
      <p:regular r:id="rId14"/>
    </p:embeddedFont>
    <p:embeddedFont>
      <p:font typeface="Lato" panose="020F0502020204030204" pitchFamily="34" charset="0"/>
      <p:regular r:id="rId15"/>
    </p:embeddedFont>
    <p:embeddedFont>
      <p:font typeface="Red Hat Display" panose="020B0604020202020204" charset="0"/>
      <p:regular r:id="rId16"/>
    </p:embeddedFont>
    <p:embeddedFont>
      <p:font typeface="Red Hat Display Bold" panose="020B0604020202020204" charset="0"/>
      <p:regular r:id="rId17"/>
    </p:embeddedFont>
    <p:embeddedFont>
      <p:font typeface="Work Sans" panose="020F0502020204030204" pitchFamily="2"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0" d="100"/>
          <a:sy n="70" d="100"/>
        </p:scale>
        <p:origin x="7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 Gajera" userId="35e09daf-66d3-4d54-9433-2e1da4fc891f" providerId="ADAL" clId="{76990DCF-ED8A-46E0-8CED-3FCF718D6B61}"/>
    <pc:docChg chg="modSld">
      <pc:chgData name="Deep Gajera" userId="35e09daf-66d3-4d54-9433-2e1da4fc891f" providerId="ADAL" clId="{76990DCF-ED8A-46E0-8CED-3FCF718D6B61}" dt="2025-09-21T16:09:57.908" v="1" actId="1037"/>
      <pc:docMkLst>
        <pc:docMk/>
      </pc:docMkLst>
      <pc:sldChg chg="modSp mod">
        <pc:chgData name="Deep Gajera" userId="35e09daf-66d3-4d54-9433-2e1da4fc891f" providerId="ADAL" clId="{76990DCF-ED8A-46E0-8CED-3FCF718D6B61}" dt="2025-09-21T16:09:57.908" v="1" actId="1037"/>
        <pc:sldMkLst>
          <pc:docMk/>
          <pc:sldMk cId="0" sldId="263"/>
        </pc:sldMkLst>
        <pc:picChg chg="mod">
          <ac:chgData name="Deep Gajera" userId="35e09daf-66d3-4d54-9433-2e1da4fc891f" providerId="ADAL" clId="{76990DCF-ED8A-46E0-8CED-3FCF718D6B61}" dt="2025-09-21T16:09:57.908" v="1" actId="1037"/>
          <ac:picMkLst>
            <pc:docMk/>
            <pc:sldMk cId="0" sldId="263"/>
            <ac:picMk id="2" creationId="{00000000-0000-0000-0000-000000000000}"/>
          </ac:picMkLst>
        </pc:picChg>
      </pc:sldChg>
    </pc:docChg>
  </pc:docChgLst>
</pc:chgInfo>
</file>

<file path=ppt/media/image1.jpeg>
</file>

<file path=ppt/media/image10.jpeg>
</file>

<file path=ppt/media/image11.jpeg>
</file>

<file path=ppt/media/image12.jpeg>
</file>

<file path=ppt/media/image2.png>
</file>

<file path=ppt/media/image3.png>
</file>

<file path=ppt/media/image4.png>
</file>

<file path=ppt/media/image5.png>
</file>

<file path=ppt/media/image6.jpeg>
</file>

<file path=ppt/media/image7.pn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9.sv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CA"/>
          </a:p>
        </p:txBody>
      </p:sp>
      <p:sp>
        <p:nvSpPr>
          <p:cNvPr id="3" name="TextBox 3"/>
          <p:cNvSpPr txBox="1"/>
          <p:nvPr/>
        </p:nvSpPr>
        <p:spPr>
          <a:xfrm>
            <a:off x="993077" y="2625568"/>
            <a:ext cx="11695306" cy="3201024"/>
          </a:xfrm>
          <a:prstGeom prst="rect">
            <a:avLst/>
          </a:prstGeom>
        </p:spPr>
        <p:txBody>
          <a:bodyPr lIns="0" tIns="0" rIns="0" bIns="0" rtlCol="0" anchor="t">
            <a:spAutoFit/>
          </a:bodyPr>
          <a:lstStyle/>
          <a:p>
            <a:pPr algn="l">
              <a:lnSpc>
                <a:spcPts val="12218"/>
              </a:lnSpc>
            </a:pPr>
            <a:r>
              <a:rPr lang="en-US" sz="12998">
                <a:solidFill>
                  <a:srgbClr val="FFFFFF"/>
                </a:solidFill>
                <a:latin typeface="Archivo Black"/>
                <a:ea typeface="Archivo Black"/>
                <a:cs typeface="Archivo Black"/>
                <a:sym typeface="Archivo Black"/>
              </a:rPr>
              <a:t>Maze with Mind</a:t>
            </a:r>
          </a:p>
        </p:txBody>
      </p:sp>
      <p:sp>
        <p:nvSpPr>
          <p:cNvPr id="4" name="Freeform 4"/>
          <p:cNvSpPr/>
          <p:nvPr/>
        </p:nvSpPr>
        <p:spPr>
          <a:xfrm rot="5787260" flipV="1">
            <a:off x="-3583331" y="-5527877"/>
            <a:ext cx="7674102" cy="8229600"/>
          </a:xfrm>
          <a:custGeom>
            <a:avLst/>
            <a:gdLst/>
            <a:ahLst/>
            <a:cxnLst/>
            <a:rect l="l" t="t" r="r" b="b"/>
            <a:pathLst>
              <a:path w="7674102" h="8229600">
                <a:moveTo>
                  <a:pt x="0" y="8229600"/>
                </a:moveTo>
                <a:lnTo>
                  <a:pt x="7674102" y="8229600"/>
                </a:lnTo>
                <a:lnTo>
                  <a:pt x="7674102" y="0"/>
                </a:lnTo>
                <a:lnTo>
                  <a:pt x="0" y="0"/>
                </a:lnTo>
                <a:lnTo>
                  <a:pt x="0" y="8229600"/>
                </a:lnTo>
                <a:close/>
              </a:path>
            </a:pathLst>
          </a:custGeom>
          <a:blipFill>
            <a:blip r:embed="rId3"/>
            <a:stretch>
              <a:fillRect/>
            </a:stretch>
          </a:blipFill>
        </p:spPr>
        <p:txBody>
          <a:bodyPr/>
          <a:lstStyle/>
          <a:p>
            <a:endParaRPr lang="en-CA"/>
          </a:p>
        </p:txBody>
      </p:sp>
      <p:grpSp>
        <p:nvGrpSpPr>
          <p:cNvPr id="5" name="Group 5"/>
          <p:cNvGrpSpPr>
            <a:grpSpLocks noChangeAspect="1"/>
          </p:cNvGrpSpPr>
          <p:nvPr/>
        </p:nvGrpSpPr>
        <p:grpSpPr>
          <a:xfrm>
            <a:off x="7756254" y="7875034"/>
            <a:ext cx="10510400" cy="2411966"/>
            <a:chOff x="0" y="0"/>
            <a:chExt cx="14013867" cy="3215955"/>
          </a:xfrm>
        </p:grpSpPr>
        <p:sp>
          <p:nvSpPr>
            <p:cNvPr id="6" name="Freeform 6"/>
            <p:cNvSpPr/>
            <p:nvPr/>
          </p:nvSpPr>
          <p:spPr>
            <a:xfrm>
              <a:off x="0" y="0"/>
              <a:ext cx="14013814" cy="3215894"/>
            </a:xfrm>
            <a:custGeom>
              <a:avLst/>
              <a:gdLst/>
              <a:ahLst/>
              <a:cxnLst/>
              <a:rect l="l" t="t" r="r" b="b"/>
              <a:pathLst>
                <a:path w="14013814" h="3215894">
                  <a:moveTo>
                    <a:pt x="0" y="0"/>
                  </a:moveTo>
                  <a:lnTo>
                    <a:pt x="14013814" y="0"/>
                  </a:lnTo>
                  <a:lnTo>
                    <a:pt x="14013814" y="3215894"/>
                  </a:lnTo>
                  <a:lnTo>
                    <a:pt x="0" y="3215894"/>
                  </a:lnTo>
                  <a:lnTo>
                    <a:pt x="0" y="0"/>
                  </a:lnTo>
                  <a:close/>
                </a:path>
              </a:pathLst>
            </a:custGeom>
            <a:blipFill>
              <a:blip r:embed="rId4"/>
              <a:stretch>
                <a:fillRect b="-2"/>
              </a:stretch>
            </a:blipFill>
          </p:spPr>
          <p:txBody>
            <a:bodyPr/>
            <a:lstStyle/>
            <a:p>
              <a:endParaRPr lang="en-CA"/>
            </a:p>
          </p:txBody>
        </p:sp>
      </p:grpSp>
      <p:sp>
        <p:nvSpPr>
          <p:cNvPr id="7" name="Freeform 7"/>
          <p:cNvSpPr/>
          <p:nvPr/>
        </p:nvSpPr>
        <p:spPr>
          <a:xfrm flipH="1">
            <a:off x="13040978" y="2862204"/>
            <a:ext cx="4218322" cy="4184007"/>
          </a:xfrm>
          <a:custGeom>
            <a:avLst/>
            <a:gdLst/>
            <a:ahLst/>
            <a:cxnLst/>
            <a:rect l="l" t="t" r="r" b="b"/>
            <a:pathLst>
              <a:path w="4218322" h="4184007">
                <a:moveTo>
                  <a:pt x="4218322" y="0"/>
                </a:moveTo>
                <a:lnTo>
                  <a:pt x="0" y="0"/>
                </a:lnTo>
                <a:lnTo>
                  <a:pt x="0" y="4184007"/>
                </a:lnTo>
                <a:lnTo>
                  <a:pt x="4218322" y="4184007"/>
                </a:lnTo>
                <a:lnTo>
                  <a:pt x="4218322" y="0"/>
                </a:lnTo>
                <a:close/>
              </a:path>
            </a:pathLst>
          </a:custGeom>
          <a:blipFill>
            <a:blip r:embed="rId5"/>
            <a:stretch>
              <a:fillRect r="-357"/>
            </a:stretch>
          </a:blipFill>
        </p:spPr>
        <p:txBody>
          <a:bodyPr/>
          <a:lstStyle/>
          <a:p>
            <a:endParaRPr lang="en-CA"/>
          </a:p>
        </p:txBody>
      </p:sp>
      <p:sp>
        <p:nvSpPr>
          <p:cNvPr id="8" name="TextBox 8"/>
          <p:cNvSpPr txBox="1"/>
          <p:nvPr/>
        </p:nvSpPr>
        <p:spPr>
          <a:xfrm>
            <a:off x="1076325" y="6244558"/>
            <a:ext cx="6679929" cy="1517580"/>
          </a:xfrm>
          <a:prstGeom prst="rect">
            <a:avLst/>
          </a:prstGeom>
        </p:spPr>
        <p:txBody>
          <a:bodyPr lIns="0" tIns="0" rIns="0" bIns="0" rtlCol="0" anchor="t">
            <a:spAutoFit/>
          </a:bodyPr>
          <a:lstStyle/>
          <a:p>
            <a:pPr algn="l">
              <a:lnSpc>
                <a:spcPts val="6122"/>
              </a:lnSpc>
              <a:spcBef>
                <a:spcPct val="0"/>
              </a:spcBef>
            </a:pPr>
            <a:r>
              <a:rPr lang="en-US" sz="4373">
                <a:solidFill>
                  <a:srgbClr val="F4F4ED"/>
                </a:solidFill>
                <a:latin typeface="Red Hat Display"/>
                <a:ea typeface="Red Hat Display"/>
                <a:cs typeface="Red Hat Display"/>
                <a:sym typeface="Red Hat Display"/>
              </a:rPr>
              <a:t>Presented by Deep, Johnny, Rahul</a:t>
            </a:r>
          </a:p>
        </p:txBody>
      </p:sp>
      <p:sp>
        <p:nvSpPr>
          <p:cNvPr id="9" name="TextBox 9"/>
          <p:cNvSpPr txBox="1"/>
          <p:nvPr/>
        </p:nvSpPr>
        <p:spPr>
          <a:xfrm>
            <a:off x="1028700" y="8535035"/>
            <a:ext cx="6520655" cy="863573"/>
          </a:xfrm>
          <a:prstGeom prst="rect">
            <a:avLst/>
          </a:prstGeom>
        </p:spPr>
        <p:txBody>
          <a:bodyPr lIns="0" tIns="0" rIns="0" bIns="0" rtlCol="0" anchor="t">
            <a:spAutoFit/>
          </a:bodyPr>
          <a:lstStyle/>
          <a:p>
            <a:pPr algn="ctr">
              <a:lnSpc>
                <a:spcPts val="7000"/>
              </a:lnSpc>
              <a:spcBef>
                <a:spcPct val="0"/>
              </a:spcBef>
            </a:pPr>
            <a:r>
              <a:rPr lang="en-US" sz="5000">
                <a:solidFill>
                  <a:srgbClr val="FFFFFF"/>
                </a:solidFill>
                <a:latin typeface="Work Sans"/>
                <a:ea typeface="Work Sans"/>
                <a:cs typeface="Work Sans"/>
                <a:sym typeface="Work Sans"/>
              </a:rPr>
              <a:t>BrainHACK Fall 2025</a:t>
            </a:r>
          </a:p>
        </p:txBody>
      </p:sp>
      <p:sp>
        <p:nvSpPr>
          <p:cNvPr id="10" name="Freeform 10"/>
          <p:cNvSpPr/>
          <p:nvPr/>
        </p:nvSpPr>
        <p:spPr>
          <a:xfrm rot="5787260" flipV="1">
            <a:off x="14429603" y="-4912096"/>
            <a:ext cx="7674102" cy="8229600"/>
          </a:xfrm>
          <a:custGeom>
            <a:avLst/>
            <a:gdLst/>
            <a:ahLst/>
            <a:cxnLst/>
            <a:rect l="l" t="t" r="r" b="b"/>
            <a:pathLst>
              <a:path w="7674102" h="8229600">
                <a:moveTo>
                  <a:pt x="0" y="8229600"/>
                </a:moveTo>
                <a:lnTo>
                  <a:pt x="7674102" y="8229600"/>
                </a:lnTo>
                <a:lnTo>
                  <a:pt x="7674102" y="0"/>
                </a:lnTo>
                <a:lnTo>
                  <a:pt x="0" y="0"/>
                </a:lnTo>
                <a:lnTo>
                  <a:pt x="0" y="8229600"/>
                </a:lnTo>
                <a:close/>
              </a:path>
            </a:pathLst>
          </a:custGeom>
          <a:blipFill>
            <a:blip r:embed="rId3"/>
            <a:stretch>
              <a:fillRect/>
            </a:stretch>
          </a:blipFill>
        </p:spPr>
        <p:txBody>
          <a:bodyPr/>
          <a:lstStyle/>
          <a:p>
            <a:endParaRPr lang="en-CA"/>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CA"/>
          </a:p>
        </p:txBody>
      </p:sp>
      <p:sp>
        <p:nvSpPr>
          <p:cNvPr id="3" name="TextBox 3"/>
          <p:cNvSpPr txBox="1"/>
          <p:nvPr/>
        </p:nvSpPr>
        <p:spPr>
          <a:xfrm>
            <a:off x="0" y="834455"/>
            <a:ext cx="18288000" cy="2282082"/>
          </a:xfrm>
          <a:prstGeom prst="rect">
            <a:avLst/>
          </a:prstGeom>
        </p:spPr>
        <p:txBody>
          <a:bodyPr lIns="0" tIns="0" rIns="0" bIns="0" rtlCol="0" anchor="t">
            <a:spAutoFit/>
          </a:bodyPr>
          <a:lstStyle/>
          <a:p>
            <a:pPr marL="0" lvl="1" indent="0" algn="ctr">
              <a:lnSpc>
                <a:spcPts val="8730"/>
              </a:lnSpc>
              <a:spcBef>
                <a:spcPct val="0"/>
              </a:spcBef>
            </a:pPr>
            <a:r>
              <a:rPr lang="en-US" sz="9000">
                <a:solidFill>
                  <a:srgbClr val="FFFFFF"/>
                </a:solidFill>
                <a:latin typeface="Archivo Black"/>
                <a:ea typeface="Archivo Black"/>
                <a:cs typeface="Archivo Black"/>
                <a:sym typeface="Archivo Black"/>
              </a:rPr>
              <a:t>Challenges, Solutions &amp; Outcomes</a:t>
            </a:r>
          </a:p>
        </p:txBody>
      </p:sp>
      <p:sp>
        <p:nvSpPr>
          <p:cNvPr id="4" name="AutoShape 4"/>
          <p:cNvSpPr/>
          <p:nvPr/>
        </p:nvSpPr>
        <p:spPr>
          <a:xfrm>
            <a:off x="-886757" y="4080895"/>
            <a:ext cx="20061513" cy="0"/>
          </a:xfrm>
          <a:prstGeom prst="line">
            <a:avLst/>
          </a:prstGeom>
          <a:ln w="28575" cap="flat">
            <a:solidFill>
              <a:srgbClr val="F4F4ED"/>
            </a:solidFill>
            <a:prstDash val="solid"/>
            <a:headEnd type="none" w="sm" len="sm"/>
            <a:tailEnd type="none" w="sm" len="sm"/>
          </a:ln>
        </p:spPr>
        <p:txBody>
          <a:bodyPr/>
          <a:lstStyle/>
          <a:p>
            <a:endParaRPr lang="en-CA"/>
          </a:p>
        </p:txBody>
      </p:sp>
      <p:grpSp>
        <p:nvGrpSpPr>
          <p:cNvPr id="5" name="Group 5"/>
          <p:cNvGrpSpPr/>
          <p:nvPr/>
        </p:nvGrpSpPr>
        <p:grpSpPr>
          <a:xfrm>
            <a:off x="5930165" y="3829867"/>
            <a:ext cx="502056" cy="502056"/>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7" name="TextBox 7"/>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grpSp>
        <p:nvGrpSpPr>
          <p:cNvPr id="8" name="Group 8"/>
          <p:cNvGrpSpPr/>
          <p:nvPr/>
        </p:nvGrpSpPr>
        <p:grpSpPr>
          <a:xfrm>
            <a:off x="2227066" y="3829867"/>
            <a:ext cx="502056" cy="50205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p:spPr>
          <p:txBody>
            <a:bodyPr/>
            <a:lstStyle/>
            <a:p>
              <a:endParaRPr lang="en-CA"/>
            </a:p>
          </p:txBody>
        </p:sp>
        <p:sp>
          <p:nvSpPr>
            <p:cNvPr id="10" name="TextBox 10"/>
            <p:cNvSpPr txBox="1"/>
            <p:nvPr/>
          </p:nvSpPr>
          <p:spPr>
            <a:xfrm>
              <a:off x="190500" y="228600"/>
              <a:ext cx="431800" cy="393700"/>
            </a:xfrm>
            <a:prstGeom prst="rect">
              <a:avLst/>
            </a:prstGeom>
          </p:spPr>
          <p:txBody>
            <a:bodyPr lIns="50800" tIns="50800" rIns="50800" bIns="50800" rtlCol="0" anchor="ctr"/>
            <a:lstStyle/>
            <a:p>
              <a:pPr algn="ctr">
                <a:lnSpc>
                  <a:spcPts val="2266"/>
                </a:lnSpc>
              </a:pPr>
              <a:endParaRPr/>
            </a:p>
          </p:txBody>
        </p:sp>
      </p:grpSp>
      <p:grpSp>
        <p:nvGrpSpPr>
          <p:cNvPr id="11" name="Group 11"/>
          <p:cNvGrpSpPr/>
          <p:nvPr/>
        </p:nvGrpSpPr>
        <p:grpSpPr>
          <a:xfrm>
            <a:off x="9653627" y="3829867"/>
            <a:ext cx="502056" cy="502056"/>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13" name="TextBox 13"/>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grpSp>
        <p:nvGrpSpPr>
          <p:cNvPr id="14" name="Group 14"/>
          <p:cNvGrpSpPr/>
          <p:nvPr/>
        </p:nvGrpSpPr>
        <p:grpSpPr>
          <a:xfrm>
            <a:off x="13396139" y="3829867"/>
            <a:ext cx="502056" cy="50205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16" name="TextBox 16"/>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sp>
        <p:nvSpPr>
          <p:cNvPr id="17" name="TextBox 17"/>
          <p:cNvSpPr txBox="1"/>
          <p:nvPr/>
        </p:nvSpPr>
        <p:spPr>
          <a:xfrm>
            <a:off x="2227066" y="4621994"/>
            <a:ext cx="2197323" cy="679451"/>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01</a:t>
            </a:r>
          </a:p>
        </p:txBody>
      </p:sp>
      <p:sp>
        <p:nvSpPr>
          <p:cNvPr id="18" name="TextBox 18"/>
          <p:cNvSpPr txBox="1"/>
          <p:nvPr/>
        </p:nvSpPr>
        <p:spPr>
          <a:xfrm>
            <a:off x="5948468" y="4621994"/>
            <a:ext cx="2197323" cy="679451"/>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02</a:t>
            </a:r>
          </a:p>
        </p:txBody>
      </p:sp>
      <p:sp>
        <p:nvSpPr>
          <p:cNvPr id="19" name="TextBox 19"/>
          <p:cNvSpPr txBox="1"/>
          <p:nvPr/>
        </p:nvSpPr>
        <p:spPr>
          <a:xfrm>
            <a:off x="2227066" y="5425269"/>
            <a:ext cx="2646492" cy="3371472"/>
          </a:xfrm>
          <a:prstGeom prst="rect">
            <a:avLst/>
          </a:prstGeom>
        </p:spPr>
        <p:txBody>
          <a:bodyPr lIns="0" tIns="0" rIns="0" bIns="0" rtlCol="0" anchor="t">
            <a:spAutoFit/>
          </a:bodyPr>
          <a:lstStyle/>
          <a:p>
            <a:pPr algn="l">
              <a:lnSpc>
                <a:spcPts val="3899"/>
              </a:lnSpc>
            </a:pPr>
            <a:r>
              <a:rPr lang="en-US" sz="2499">
                <a:solidFill>
                  <a:srgbClr val="FFFFFF"/>
                </a:solidFill>
                <a:latin typeface="Red Hat Display"/>
                <a:ea typeface="Red Hat Display"/>
                <a:cs typeface="Red Hat Display"/>
                <a:sym typeface="Red Hat Display"/>
              </a:rPr>
              <a:t>Noisy EEG (blinks/EMG): Band-pass + notch + windowing; coach relaxation → stable SSVEP peaks.</a:t>
            </a:r>
          </a:p>
        </p:txBody>
      </p:sp>
      <p:sp>
        <p:nvSpPr>
          <p:cNvPr id="20" name="TextBox 20"/>
          <p:cNvSpPr txBox="1"/>
          <p:nvPr/>
        </p:nvSpPr>
        <p:spPr>
          <a:xfrm>
            <a:off x="5948468" y="5425269"/>
            <a:ext cx="2732862" cy="3371471"/>
          </a:xfrm>
          <a:prstGeom prst="rect">
            <a:avLst/>
          </a:prstGeom>
        </p:spPr>
        <p:txBody>
          <a:bodyPr lIns="0" tIns="0" rIns="0" bIns="0" rtlCol="0" anchor="t">
            <a:spAutoFit/>
          </a:bodyPr>
          <a:lstStyle/>
          <a:p>
            <a:pPr algn="l">
              <a:lnSpc>
                <a:spcPts val="3899"/>
              </a:lnSpc>
            </a:pPr>
            <a:r>
              <a:rPr lang="en-US" sz="2499">
                <a:solidFill>
                  <a:srgbClr val="FFFFFF"/>
                </a:solidFill>
                <a:latin typeface="Red Hat Display"/>
                <a:ea typeface="Red Hat Display"/>
                <a:cs typeface="Red Hat Display"/>
                <a:sym typeface="Red Hat Display"/>
              </a:rPr>
              <a:t>Few electrodes (8ch): Occipital montage (O1/Oz/O2/POz) + CCA spatial leverage → reliable detection.</a:t>
            </a:r>
          </a:p>
        </p:txBody>
      </p:sp>
      <p:sp>
        <p:nvSpPr>
          <p:cNvPr id="21" name="TextBox 21"/>
          <p:cNvSpPr txBox="1"/>
          <p:nvPr/>
        </p:nvSpPr>
        <p:spPr>
          <a:xfrm>
            <a:off x="9671930" y="4621994"/>
            <a:ext cx="2197323" cy="679451"/>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03</a:t>
            </a:r>
          </a:p>
        </p:txBody>
      </p:sp>
      <p:sp>
        <p:nvSpPr>
          <p:cNvPr id="22" name="TextBox 22"/>
          <p:cNvSpPr txBox="1"/>
          <p:nvPr/>
        </p:nvSpPr>
        <p:spPr>
          <a:xfrm>
            <a:off x="9671930" y="5425269"/>
            <a:ext cx="2747991" cy="3371471"/>
          </a:xfrm>
          <a:prstGeom prst="rect">
            <a:avLst/>
          </a:prstGeom>
        </p:spPr>
        <p:txBody>
          <a:bodyPr lIns="0" tIns="0" rIns="0" bIns="0" rtlCol="0" anchor="t">
            <a:spAutoFit/>
          </a:bodyPr>
          <a:lstStyle/>
          <a:p>
            <a:pPr algn="l">
              <a:lnSpc>
                <a:spcPts val="3899"/>
              </a:lnSpc>
            </a:pPr>
            <a:r>
              <a:rPr lang="en-US" sz="2499">
                <a:solidFill>
                  <a:srgbClr val="FFFFFF"/>
                </a:solidFill>
                <a:latin typeface="Red Hat Display"/>
                <a:ea typeface="Red Hat Display"/>
                <a:cs typeface="Red Hat Display"/>
                <a:sym typeface="Red Hat Display"/>
              </a:rPr>
              <a:t>Visual fatigue: Comfortable frequencies (~7.5–12 Hz), small peripheral cues, short runs → good tolerance.</a:t>
            </a:r>
          </a:p>
        </p:txBody>
      </p:sp>
      <p:sp>
        <p:nvSpPr>
          <p:cNvPr id="23" name="TextBox 23"/>
          <p:cNvSpPr txBox="1"/>
          <p:nvPr/>
        </p:nvSpPr>
        <p:spPr>
          <a:xfrm>
            <a:off x="13414442" y="4621994"/>
            <a:ext cx="2197323" cy="679451"/>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04</a:t>
            </a:r>
          </a:p>
        </p:txBody>
      </p:sp>
      <p:sp>
        <p:nvSpPr>
          <p:cNvPr id="24" name="TextBox 24"/>
          <p:cNvSpPr txBox="1"/>
          <p:nvPr/>
        </p:nvSpPr>
        <p:spPr>
          <a:xfrm>
            <a:off x="13414442" y="5425269"/>
            <a:ext cx="2646492" cy="3371471"/>
          </a:xfrm>
          <a:prstGeom prst="rect">
            <a:avLst/>
          </a:prstGeom>
        </p:spPr>
        <p:txBody>
          <a:bodyPr lIns="0" tIns="0" rIns="0" bIns="0" rtlCol="0" anchor="t">
            <a:spAutoFit/>
          </a:bodyPr>
          <a:lstStyle/>
          <a:p>
            <a:pPr algn="l">
              <a:lnSpc>
                <a:spcPts val="3899"/>
              </a:lnSpc>
            </a:pPr>
            <a:r>
              <a:rPr lang="en-US" sz="2499">
                <a:solidFill>
                  <a:srgbClr val="FFFFFF"/>
                </a:solidFill>
                <a:latin typeface="Red Hat Display"/>
                <a:ea typeface="Red Hat Display"/>
                <a:cs typeface="Red Hat Display"/>
                <a:sym typeface="Red Hat Display"/>
              </a:rPr>
              <a:t>Flicker timing: 60 Hz-aligned frequencies + frame-locked updates → precise stimuli, better accuracy.</a:t>
            </a:r>
          </a:p>
        </p:txBody>
      </p:sp>
      <p:sp>
        <p:nvSpPr>
          <p:cNvPr id="25" name="Freeform 25"/>
          <p:cNvSpPr/>
          <p:nvPr/>
        </p:nvSpPr>
        <p:spPr>
          <a:xfrm>
            <a:off x="16362880" y="7121253"/>
            <a:ext cx="896420" cy="896420"/>
          </a:xfrm>
          <a:custGeom>
            <a:avLst/>
            <a:gdLst/>
            <a:ahLst/>
            <a:cxnLst/>
            <a:rect l="l" t="t" r="r" b="b"/>
            <a:pathLst>
              <a:path w="896420" h="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CA"/>
          </a:p>
        </p:txBody>
      </p:sp>
      <p:sp>
        <p:nvSpPr>
          <p:cNvPr id="3" name="TextBox 3"/>
          <p:cNvSpPr txBox="1"/>
          <p:nvPr/>
        </p:nvSpPr>
        <p:spPr>
          <a:xfrm>
            <a:off x="2666040" y="4141899"/>
            <a:ext cx="9245435" cy="1764311"/>
          </a:xfrm>
          <a:prstGeom prst="rect">
            <a:avLst/>
          </a:prstGeom>
        </p:spPr>
        <p:txBody>
          <a:bodyPr lIns="0" tIns="0" rIns="0" bIns="0" rtlCol="0" anchor="t">
            <a:spAutoFit/>
          </a:bodyPr>
          <a:lstStyle/>
          <a:p>
            <a:pPr algn="l">
              <a:lnSpc>
                <a:spcPts val="12699"/>
              </a:lnSpc>
            </a:pPr>
            <a:r>
              <a:rPr lang="en-US" sz="14597">
                <a:solidFill>
                  <a:srgbClr val="FFFFFF"/>
                </a:solidFill>
                <a:latin typeface="Archivo Black"/>
                <a:ea typeface="Archivo Black"/>
                <a:cs typeface="Archivo Black"/>
                <a:sym typeface="Archivo Black"/>
              </a:rPr>
              <a:t>The End</a:t>
            </a:r>
          </a:p>
        </p:txBody>
      </p:sp>
      <p:sp>
        <p:nvSpPr>
          <p:cNvPr id="4" name="Freeform 4"/>
          <p:cNvSpPr/>
          <p:nvPr/>
        </p:nvSpPr>
        <p:spPr>
          <a:xfrm rot="10435729">
            <a:off x="-3241105" y="-2477065"/>
            <a:ext cx="7951775" cy="8527373"/>
          </a:xfrm>
          <a:custGeom>
            <a:avLst/>
            <a:gdLst/>
            <a:ahLst/>
            <a:cxnLst/>
            <a:rect l="l" t="t" r="r" b="b"/>
            <a:pathLst>
              <a:path w="7951775" h="8527373">
                <a:moveTo>
                  <a:pt x="0" y="0"/>
                </a:moveTo>
                <a:lnTo>
                  <a:pt x="7951775" y="0"/>
                </a:lnTo>
                <a:lnTo>
                  <a:pt x="7951775" y="8527373"/>
                </a:lnTo>
                <a:lnTo>
                  <a:pt x="0" y="8527373"/>
                </a:lnTo>
                <a:lnTo>
                  <a:pt x="0" y="0"/>
                </a:lnTo>
                <a:close/>
              </a:path>
            </a:pathLst>
          </a:custGeom>
          <a:blipFill>
            <a:blip r:embed="rId3"/>
            <a:stretch>
              <a:fillRect/>
            </a:stretch>
          </a:blipFill>
        </p:spPr>
        <p:txBody>
          <a:bodyPr/>
          <a:lstStyle/>
          <a:p>
            <a:endParaRPr lang="en-CA"/>
          </a:p>
        </p:txBody>
      </p:sp>
      <p:sp>
        <p:nvSpPr>
          <p:cNvPr id="5" name="TextBox 5"/>
          <p:cNvSpPr txBox="1"/>
          <p:nvPr/>
        </p:nvSpPr>
        <p:spPr>
          <a:xfrm>
            <a:off x="2666040" y="6342124"/>
            <a:ext cx="11895268" cy="2635169"/>
          </a:xfrm>
          <a:prstGeom prst="rect">
            <a:avLst/>
          </a:prstGeom>
        </p:spPr>
        <p:txBody>
          <a:bodyPr lIns="0" tIns="0" rIns="0" bIns="0" rtlCol="0" anchor="t">
            <a:spAutoFit/>
          </a:bodyPr>
          <a:lstStyle/>
          <a:p>
            <a:pPr algn="l">
              <a:lnSpc>
                <a:spcPts val="7000"/>
              </a:lnSpc>
            </a:pPr>
            <a:r>
              <a:rPr lang="en-US" sz="5000" b="1">
                <a:solidFill>
                  <a:srgbClr val="FFFFFF"/>
                </a:solidFill>
                <a:latin typeface="Canva Sans Bold"/>
                <a:ea typeface="Canva Sans Bold"/>
                <a:cs typeface="Canva Sans Bold"/>
                <a:sym typeface="Canva Sans Bold"/>
              </a:rPr>
              <a:t>Special Thanks to Max, Can, and Jordan for the help and support, and for hosting this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4001E"/>
        </a:solidFill>
        <a:effectLst/>
      </p:bgPr>
    </p:bg>
    <p:spTree>
      <p:nvGrpSpPr>
        <p:cNvPr id="1" name=""/>
        <p:cNvGrpSpPr/>
        <p:nvPr/>
      </p:nvGrpSpPr>
      <p:grpSpPr>
        <a:xfrm>
          <a:off x="0" y="0"/>
          <a:ext cx="0" cy="0"/>
          <a:chOff x="0" y="0"/>
          <a:chExt cx="0" cy="0"/>
        </a:xfrm>
      </p:grpSpPr>
      <p:sp>
        <p:nvSpPr>
          <p:cNvPr id="2" name="TextBox 2"/>
          <p:cNvSpPr txBox="1"/>
          <p:nvPr/>
        </p:nvSpPr>
        <p:spPr>
          <a:xfrm>
            <a:off x="1028700" y="1343025"/>
            <a:ext cx="11695306" cy="1657947"/>
          </a:xfrm>
          <a:prstGeom prst="rect">
            <a:avLst/>
          </a:prstGeom>
        </p:spPr>
        <p:txBody>
          <a:bodyPr lIns="0" tIns="0" rIns="0" bIns="0" rtlCol="0" anchor="t">
            <a:spAutoFit/>
          </a:bodyPr>
          <a:lstStyle/>
          <a:p>
            <a:pPr algn="l">
              <a:lnSpc>
                <a:spcPts val="12218"/>
              </a:lnSpc>
            </a:pPr>
            <a:r>
              <a:rPr lang="en-US" sz="12998">
                <a:solidFill>
                  <a:srgbClr val="FFFFFF"/>
                </a:solidFill>
                <a:latin typeface="Archivo Black"/>
                <a:ea typeface="Archivo Black"/>
                <a:cs typeface="Archivo Black"/>
                <a:sym typeface="Archivo Black"/>
              </a:rPr>
              <a:t>Overview</a:t>
            </a:r>
          </a:p>
        </p:txBody>
      </p:sp>
      <p:grpSp>
        <p:nvGrpSpPr>
          <p:cNvPr id="3" name="Group 3"/>
          <p:cNvGrpSpPr/>
          <p:nvPr/>
        </p:nvGrpSpPr>
        <p:grpSpPr>
          <a:xfrm>
            <a:off x="1028700" y="3725008"/>
            <a:ext cx="13046342" cy="5740068"/>
            <a:chOff x="0" y="0"/>
            <a:chExt cx="4436763" cy="1952066"/>
          </a:xfrm>
        </p:grpSpPr>
        <p:sp>
          <p:nvSpPr>
            <p:cNvPr id="4" name="Freeform 4"/>
            <p:cNvSpPr/>
            <p:nvPr/>
          </p:nvSpPr>
          <p:spPr>
            <a:xfrm>
              <a:off x="0" y="0"/>
              <a:ext cx="4436763" cy="1952066"/>
            </a:xfrm>
            <a:custGeom>
              <a:avLst/>
              <a:gdLst/>
              <a:ahLst/>
              <a:cxnLst/>
              <a:rect l="l" t="t" r="r" b="b"/>
              <a:pathLst>
                <a:path w="4436763" h="1952066">
                  <a:moveTo>
                    <a:pt x="11868" y="0"/>
                  </a:moveTo>
                  <a:lnTo>
                    <a:pt x="4424895" y="0"/>
                  </a:lnTo>
                  <a:cubicBezTo>
                    <a:pt x="4431450" y="0"/>
                    <a:pt x="4436763" y="5314"/>
                    <a:pt x="4436763" y="11868"/>
                  </a:cubicBezTo>
                  <a:lnTo>
                    <a:pt x="4436763" y="1940198"/>
                  </a:lnTo>
                  <a:cubicBezTo>
                    <a:pt x="4436763" y="1946752"/>
                    <a:pt x="4431450" y="1952066"/>
                    <a:pt x="4424895" y="1952066"/>
                  </a:cubicBezTo>
                  <a:lnTo>
                    <a:pt x="11868" y="1952066"/>
                  </a:lnTo>
                  <a:cubicBezTo>
                    <a:pt x="8721" y="1952066"/>
                    <a:pt x="5702" y="1950816"/>
                    <a:pt x="3476" y="1948590"/>
                  </a:cubicBezTo>
                  <a:cubicBezTo>
                    <a:pt x="1250" y="1946364"/>
                    <a:pt x="0" y="1943346"/>
                    <a:pt x="0" y="1940198"/>
                  </a:cubicBezTo>
                  <a:lnTo>
                    <a:pt x="0" y="11868"/>
                  </a:lnTo>
                  <a:cubicBezTo>
                    <a:pt x="0" y="5314"/>
                    <a:pt x="5314" y="0"/>
                    <a:pt x="11868" y="0"/>
                  </a:cubicBezTo>
                  <a:close/>
                </a:path>
              </a:pathLst>
            </a:custGeom>
            <a:solidFill>
              <a:srgbClr val="000000">
                <a:alpha val="0"/>
              </a:srgbClr>
            </a:solidFill>
            <a:ln w="38100" cap="sq">
              <a:solidFill>
                <a:srgbClr val="E5E1DA"/>
              </a:solidFill>
              <a:prstDash val="solid"/>
              <a:miter/>
            </a:ln>
          </p:spPr>
          <p:txBody>
            <a:bodyPr/>
            <a:lstStyle/>
            <a:p>
              <a:endParaRPr lang="en-CA"/>
            </a:p>
          </p:txBody>
        </p:sp>
        <p:sp>
          <p:nvSpPr>
            <p:cNvPr id="5" name="TextBox 5"/>
            <p:cNvSpPr txBox="1"/>
            <p:nvPr/>
          </p:nvSpPr>
          <p:spPr>
            <a:xfrm>
              <a:off x="0" y="-38100"/>
              <a:ext cx="4436763" cy="1990166"/>
            </a:xfrm>
            <a:prstGeom prst="rect">
              <a:avLst/>
            </a:prstGeom>
          </p:spPr>
          <p:txBody>
            <a:bodyPr lIns="39342" tIns="39342" rIns="39342" bIns="39342" rtlCol="0" anchor="ctr"/>
            <a:lstStyle/>
            <a:p>
              <a:pPr algn="ctr">
                <a:lnSpc>
                  <a:spcPts val="2660"/>
                </a:lnSpc>
              </a:pPr>
              <a:endParaRPr/>
            </a:p>
          </p:txBody>
        </p:sp>
      </p:grpSp>
      <p:sp>
        <p:nvSpPr>
          <p:cNvPr id="6" name="TextBox 6"/>
          <p:cNvSpPr txBox="1"/>
          <p:nvPr/>
        </p:nvSpPr>
        <p:spPr>
          <a:xfrm>
            <a:off x="1028700" y="3832918"/>
            <a:ext cx="9777834" cy="5066379"/>
          </a:xfrm>
          <a:prstGeom prst="rect">
            <a:avLst/>
          </a:prstGeom>
        </p:spPr>
        <p:txBody>
          <a:bodyPr lIns="0" tIns="0" rIns="0" bIns="0" rtlCol="0" anchor="t">
            <a:spAutoFit/>
          </a:bodyPr>
          <a:lstStyle/>
          <a:p>
            <a:pPr marL="1055709" lvl="1" indent="-527854" algn="l">
              <a:lnSpc>
                <a:spcPts val="6601"/>
              </a:lnSpc>
              <a:buFont typeface="Arial"/>
              <a:buChar char="•"/>
            </a:pPr>
            <a:r>
              <a:rPr lang="en-US" sz="4889" spc="293">
                <a:solidFill>
                  <a:srgbClr val="F4F4ED"/>
                </a:solidFill>
                <a:latin typeface="Red Hat Display"/>
                <a:ea typeface="Red Hat Display"/>
                <a:cs typeface="Red Hat Display"/>
                <a:sym typeface="Red Hat Display"/>
              </a:rPr>
              <a:t>Background Knowledge</a:t>
            </a:r>
          </a:p>
          <a:p>
            <a:pPr marL="1055709" lvl="1" indent="-527854" algn="l">
              <a:lnSpc>
                <a:spcPts val="6601"/>
              </a:lnSpc>
              <a:buFont typeface="Arial"/>
              <a:buChar char="•"/>
            </a:pPr>
            <a:r>
              <a:rPr lang="en-US" sz="4889" spc="293">
                <a:solidFill>
                  <a:srgbClr val="F4F4ED"/>
                </a:solidFill>
                <a:latin typeface="Red Hat Display"/>
                <a:ea typeface="Red Hat Display"/>
                <a:cs typeface="Red Hat Display"/>
                <a:sym typeface="Red Hat Display"/>
              </a:rPr>
              <a:t>Our Goal</a:t>
            </a:r>
          </a:p>
          <a:p>
            <a:pPr marL="1055709" lvl="1" indent="-527854" algn="l">
              <a:lnSpc>
                <a:spcPts val="6601"/>
              </a:lnSpc>
              <a:buFont typeface="Arial"/>
              <a:buChar char="•"/>
            </a:pPr>
            <a:r>
              <a:rPr lang="en-US" sz="4889" spc="293">
                <a:solidFill>
                  <a:srgbClr val="F4F4ED"/>
                </a:solidFill>
                <a:latin typeface="Red Hat Display"/>
                <a:ea typeface="Red Hat Display"/>
                <a:cs typeface="Red Hat Display"/>
                <a:sym typeface="Red Hat Display"/>
              </a:rPr>
              <a:t>Set Up</a:t>
            </a:r>
          </a:p>
          <a:p>
            <a:pPr marL="1055709" lvl="1" indent="-527854" algn="l">
              <a:lnSpc>
                <a:spcPts val="6601"/>
              </a:lnSpc>
              <a:buFont typeface="Arial"/>
              <a:buChar char="•"/>
            </a:pPr>
            <a:r>
              <a:rPr lang="en-US" sz="4889" spc="293">
                <a:solidFill>
                  <a:srgbClr val="F4F4ED"/>
                </a:solidFill>
                <a:latin typeface="Red Hat Display"/>
                <a:ea typeface="Red Hat Display"/>
                <a:cs typeface="Red Hat Display"/>
                <a:sym typeface="Red Hat Display"/>
              </a:rPr>
              <a:t>Process</a:t>
            </a:r>
          </a:p>
          <a:p>
            <a:pPr marL="1055709" lvl="1" indent="-527854" algn="l">
              <a:lnSpc>
                <a:spcPts val="6601"/>
              </a:lnSpc>
              <a:buFont typeface="Arial"/>
              <a:buChar char="•"/>
            </a:pPr>
            <a:r>
              <a:rPr lang="en-US" sz="4889" u="none" spc="293">
                <a:solidFill>
                  <a:srgbClr val="F4F4ED"/>
                </a:solidFill>
                <a:latin typeface="Red Hat Display"/>
                <a:ea typeface="Red Hat Display"/>
                <a:cs typeface="Red Hat Display"/>
                <a:sym typeface="Red Hat Display"/>
              </a:rPr>
              <a:t>Results</a:t>
            </a:r>
          </a:p>
          <a:p>
            <a:pPr marL="1120479" lvl="1" indent="-560239" algn="l">
              <a:lnSpc>
                <a:spcPts val="7006"/>
              </a:lnSpc>
              <a:buFont typeface="Arial"/>
              <a:buChar char="•"/>
            </a:pPr>
            <a:r>
              <a:rPr lang="en-US" sz="5189" u="none" spc="311">
                <a:solidFill>
                  <a:srgbClr val="F4F4ED"/>
                </a:solidFill>
                <a:latin typeface="Red Hat Display"/>
                <a:ea typeface="Red Hat Display"/>
                <a:cs typeface="Red Hat Display"/>
                <a:sym typeface="Red Hat Display"/>
              </a:rPr>
              <a:t>Conclusion</a:t>
            </a:r>
          </a:p>
        </p:txBody>
      </p:sp>
      <p:sp>
        <p:nvSpPr>
          <p:cNvPr id="7" name="Freeform 7"/>
          <p:cNvSpPr/>
          <p:nvPr/>
        </p:nvSpPr>
        <p:spPr>
          <a:xfrm rot="-7718709" flipH="1">
            <a:off x="12617772" y="-4411484"/>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2">
              <a:alphaModFix amt="60000"/>
            </a:blip>
            <a:stretch>
              <a:fillRect/>
            </a:stretch>
          </a:blipFill>
        </p:spPr>
        <p:txBody>
          <a:bodyPr/>
          <a:lstStyle/>
          <a:p>
            <a:endParaRPr lang="en-CA"/>
          </a:p>
        </p:txBody>
      </p:sp>
      <p:sp>
        <p:nvSpPr>
          <p:cNvPr id="8" name="Freeform 8"/>
          <p:cNvSpPr/>
          <p:nvPr/>
        </p:nvSpPr>
        <p:spPr>
          <a:xfrm rot="6626729" flipH="1">
            <a:off x="8151706" y="5053592"/>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2"/>
            <a:stretch>
              <a:fillRect/>
            </a:stretch>
          </a:blipFill>
        </p:spPr>
        <p:txBody>
          <a:bodyPr/>
          <a:lstStyle/>
          <a:p>
            <a:endParaRPr lang="en-CA"/>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CA"/>
          </a:p>
        </p:txBody>
      </p:sp>
      <p:sp>
        <p:nvSpPr>
          <p:cNvPr id="3" name="Freeform 3"/>
          <p:cNvSpPr/>
          <p:nvPr/>
        </p:nvSpPr>
        <p:spPr>
          <a:xfrm rot="6626729" flipH="1">
            <a:off x="-4255355" y="462151"/>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3">
              <a:alphaModFix amt="35000"/>
            </a:blip>
            <a:stretch>
              <a:fillRect/>
            </a:stretch>
          </a:blipFill>
        </p:spPr>
        <p:txBody>
          <a:bodyPr/>
          <a:lstStyle/>
          <a:p>
            <a:endParaRPr lang="en-CA"/>
          </a:p>
        </p:txBody>
      </p:sp>
      <p:grpSp>
        <p:nvGrpSpPr>
          <p:cNvPr id="4" name="Group 4"/>
          <p:cNvGrpSpPr/>
          <p:nvPr/>
        </p:nvGrpSpPr>
        <p:grpSpPr>
          <a:xfrm>
            <a:off x="5241658" y="3039524"/>
            <a:ext cx="13046342" cy="5145341"/>
            <a:chOff x="0" y="0"/>
            <a:chExt cx="17395123" cy="6860454"/>
          </a:xfrm>
        </p:grpSpPr>
        <p:grpSp>
          <p:nvGrpSpPr>
            <p:cNvPr id="5" name="Group 5"/>
            <p:cNvGrpSpPr/>
            <p:nvPr/>
          </p:nvGrpSpPr>
          <p:grpSpPr>
            <a:xfrm>
              <a:off x="0" y="0"/>
              <a:ext cx="17395123" cy="6860454"/>
              <a:chOff x="0" y="0"/>
              <a:chExt cx="4436763" cy="1749813"/>
            </a:xfrm>
          </p:grpSpPr>
          <p:sp>
            <p:nvSpPr>
              <p:cNvPr id="6" name="Freeform 6"/>
              <p:cNvSpPr/>
              <p:nvPr/>
            </p:nvSpPr>
            <p:spPr>
              <a:xfrm>
                <a:off x="0" y="0"/>
                <a:ext cx="4436763" cy="1749813"/>
              </a:xfrm>
              <a:custGeom>
                <a:avLst/>
                <a:gdLst/>
                <a:ahLst/>
                <a:cxnLst/>
                <a:rect l="l" t="t" r="r" b="b"/>
                <a:pathLst>
                  <a:path w="4436763" h="1749813">
                    <a:moveTo>
                      <a:pt x="9191" y="0"/>
                    </a:moveTo>
                    <a:lnTo>
                      <a:pt x="4427572" y="0"/>
                    </a:lnTo>
                    <a:cubicBezTo>
                      <a:pt x="4432648" y="0"/>
                      <a:pt x="4436763" y="4115"/>
                      <a:pt x="4436763" y="9191"/>
                    </a:cubicBezTo>
                    <a:lnTo>
                      <a:pt x="4436763" y="1740621"/>
                    </a:lnTo>
                    <a:cubicBezTo>
                      <a:pt x="4436763" y="1743059"/>
                      <a:pt x="4435795" y="1745397"/>
                      <a:pt x="4434071" y="1747121"/>
                    </a:cubicBezTo>
                    <a:cubicBezTo>
                      <a:pt x="4432347" y="1748845"/>
                      <a:pt x="4430009" y="1749813"/>
                      <a:pt x="4427572" y="1749813"/>
                    </a:cubicBezTo>
                    <a:lnTo>
                      <a:pt x="9191" y="1749813"/>
                    </a:lnTo>
                    <a:cubicBezTo>
                      <a:pt x="4115" y="1749813"/>
                      <a:pt x="0" y="1745698"/>
                      <a:pt x="0" y="1740621"/>
                    </a:cubicBezTo>
                    <a:lnTo>
                      <a:pt x="0" y="9191"/>
                    </a:lnTo>
                    <a:cubicBezTo>
                      <a:pt x="0" y="4115"/>
                      <a:pt x="4115" y="0"/>
                      <a:pt x="9191" y="0"/>
                    </a:cubicBezTo>
                    <a:close/>
                  </a:path>
                </a:pathLst>
              </a:custGeom>
              <a:solidFill>
                <a:srgbClr val="000000">
                  <a:alpha val="0"/>
                </a:srgbClr>
              </a:solidFill>
              <a:ln w="38100" cap="sq">
                <a:solidFill>
                  <a:srgbClr val="E5E1DA"/>
                </a:solidFill>
                <a:prstDash val="solid"/>
                <a:miter/>
              </a:ln>
            </p:spPr>
            <p:txBody>
              <a:bodyPr/>
              <a:lstStyle/>
              <a:p>
                <a:endParaRPr lang="en-CA"/>
              </a:p>
            </p:txBody>
          </p:sp>
          <p:sp>
            <p:nvSpPr>
              <p:cNvPr id="7" name="TextBox 7"/>
              <p:cNvSpPr txBox="1"/>
              <p:nvPr/>
            </p:nvSpPr>
            <p:spPr>
              <a:xfrm>
                <a:off x="0" y="-38100"/>
                <a:ext cx="4436763" cy="1787913"/>
              </a:xfrm>
              <a:prstGeom prst="rect">
                <a:avLst/>
              </a:prstGeom>
            </p:spPr>
            <p:txBody>
              <a:bodyPr lIns="50800" tIns="50800" rIns="50800" bIns="50800" rtlCol="0" anchor="ctr"/>
              <a:lstStyle/>
              <a:p>
                <a:pPr algn="ctr">
                  <a:lnSpc>
                    <a:spcPts val="2660"/>
                  </a:lnSpc>
                </a:pPr>
                <a:endParaRPr/>
              </a:p>
            </p:txBody>
          </p:sp>
        </p:grpSp>
        <p:sp>
          <p:nvSpPr>
            <p:cNvPr id="8" name="TextBox 8"/>
            <p:cNvSpPr txBox="1"/>
            <p:nvPr/>
          </p:nvSpPr>
          <p:spPr>
            <a:xfrm>
              <a:off x="1237038" y="821289"/>
              <a:ext cx="14422524" cy="1732286"/>
            </a:xfrm>
            <a:prstGeom prst="rect">
              <a:avLst/>
            </a:prstGeom>
          </p:spPr>
          <p:txBody>
            <a:bodyPr lIns="0" tIns="0" rIns="0" bIns="0" rtlCol="0" anchor="t">
              <a:spAutoFit/>
            </a:bodyPr>
            <a:lstStyle/>
            <a:p>
              <a:pPr algn="l">
                <a:lnSpc>
                  <a:spcPts val="4874"/>
                </a:lnSpc>
              </a:pPr>
              <a:r>
                <a:rPr lang="en-US" sz="5025">
                  <a:solidFill>
                    <a:srgbClr val="F4F4ED"/>
                  </a:solidFill>
                  <a:latin typeface="Archivo Black"/>
                  <a:ea typeface="Archivo Black"/>
                  <a:cs typeface="Archivo Black"/>
                  <a:sym typeface="Archivo Black"/>
                </a:rPr>
                <a:t>BCI</a:t>
              </a:r>
            </a:p>
            <a:p>
              <a:pPr algn="l">
                <a:lnSpc>
                  <a:spcPts val="4874"/>
                </a:lnSpc>
              </a:pPr>
              <a:r>
                <a:rPr lang="en-US" sz="5025">
                  <a:solidFill>
                    <a:srgbClr val="F4F4ED"/>
                  </a:solidFill>
                  <a:latin typeface="Archivo Black"/>
                  <a:ea typeface="Archivo Black"/>
                  <a:cs typeface="Archivo Black"/>
                  <a:sym typeface="Archivo Black"/>
                </a:rPr>
                <a:t>(Brain-Computer Interface)</a:t>
              </a:r>
            </a:p>
          </p:txBody>
        </p:sp>
        <p:sp>
          <p:nvSpPr>
            <p:cNvPr id="9" name="TextBox 9"/>
            <p:cNvSpPr txBox="1"/>
            <p:nvPr/>
          </p:nvSpPr>
          <p:spPr>
            <a:xfrm>
              <a:off x="1398150" y="2895645"/>
              <a:ext cx="13037112" cy="3248615"/>
            </a:xfrm>
            <a:prstGeom prst="rect">
              <a:avLst/>
            </a:prstGeom>
          </p:spPr>
          <p:txBody>
            <a:bodyPr lIns="0" tIns="0" rIns="0" bIns="0" rtlCol="0" anchor="t">
              <a:spAutoFit/>
            </a:bodyPr>
            <a:lstStyle/>
            <a:p>
              <a:pPr marL="775047" lvl="1" indent="-387523" algn="l">
                <a:lnSpc>
                  <a:spcPts val="4846"/>
                </a:lnSpc>
                <a:buFont typeface="Arial"/>
                <a:buChar char="•"/>
              </a:pPr>
              <a:r>
                <a:rPr lang="en-US" sz="3589" u="none" spc="215">
                  <a:solidFill>
                    <a:srgbClr val="F4F4ED"/>
                  </a:solidFill>
                  <a:latin typeface="Red Hat Display"/>
                  <a:ea typeface="Red Hat Display"/>
                  <a:cs typeface="Red Hat Display"/>
                  <a:sym typeface="Red Hat Display"/>
                </a:rPr>
                <a:t>Direct communication between the brain and a computer</a:t>
              </a:r>
            </a:p>
            <a:p>
              <a:pPr marL="775047" lvl="1" indent="-387523" algn="l">
                <a:lnSpc>
                  <a:spcPts val="4846"/>
                </a:lnSpc>
                <a:buFont typeface="Arial"/>
                <a:buChar char="•"/>
              </a:pPr>
              <a:r>
                <a:rPr lang="en-US" sz="3589" u="none" spc="215">
                  <a:solidFill>
                    <a:srgbClr val="F4F4ED"/>
                  </a:solidFill>
                  <a:latin typeface="Red Hat Display"/>
                  <a:ea typeface="Red Hat Display"/>
                  <a:cs typeface="Red Hat Display"/>
                  <a:sym typeface="Red Hat Display"/>
                </a:rPr>
                <a:t>Brain generates electrical signals when we think or move</a:t>
              </a:r>
            </a:p>
          </p:txBody>
        </p:sp>
      </p:grpSp>
      <p:sp>
        <p:nvSpPr>
          <p:cNvPr id="10" name="Freeform 10"/>
          <p:cNvSpPr/>
          <p:nvPr/>
        </p:nvSpPr>
        <p:spPr>
          <a:xfrm rot="-7718709" flipH="1">
            <a:off x="12617772" y="-4411484"/>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3">
              <a:alphaModFix amt="60000"/>
            </a:blip>
            <a:stretch>
              <a:fillRect/>
            </a:stretch>
          </a:blipFill>
        </p:spPr>
        <p:txBody>
          <a:bodyPr/>
          <a:lstStyle/>
          <a:p>
            <a:endParaRPr lang="en-CA"/>
          </a:p>
        </p:txBody>
      </p:sp>
      <p:sp>
        <p:nvSpPr>
          <p:cNvPr id="11" name="TextBox 11"/>
          <p:cNvSpPr txBox="1"/>
          <p:nvPr/>
        </p:nvSpPr>
        <p:spPr>
          <a:xfrm>
            <a:off x="1028700" y="1611239"/>
            <a:ext cx="11695306" cy="2607446"/>
          </a:xfrm>
          <a:prstGeom prst="rect">
            <a:avLst/>
          </a:prstGeom>
        </p:spPr>
        <p:txBody>
          <a:bodyPr lIns="0" tIns="0" rIns="0" bIns="0" rtlCol="0" anchor="t">
            <a:spAutoFit/>
          </a:bodyPr>
          <a:lstStyle/>
          <a:p>
            <a:pPr algn="l">
              <a:lnSpc>
                <a:spcPts val="9962"/>
              </a:lnSpc>
            </a:pPr>
            <a:r>
              <a:rPr lang="en-US" sz="10598">
                <a:solidFill>
                  <a:srgbClr val="FFFFFF"/>
                </a:solidFill>
                <a:latin typeface="Archivo Black"/>
                <a:ea typeface="Archivo Black"/>
                <a:cs typeface="Archivo Black"/>
                <a:sym typeface="Archivo Black"/>
              </a:rPr>
              <a:t>First things First</a:t>
            </a:r>
          </a:p>
        </p:txBody>
      </p:sp>
      <p:sp>
        <p:nvSpPr>
          <p:cNvPr id="12" name="Freeform 12"/>
          <p:cNvSpPr/>
          <p:nvPr/>
        </p:nvSpPr>
        <p:spPr>
          <a:xfrm>
            <a:off x="297192" y="5875435"/>
            <a:ext cx="6195305" cy="3803917"/>
          </a:xfrm>
          <a:custGeom>
            <a:avLst/>
            <a:gdLst/>
            <a:ahLst/>
            <a:cxnLst/>
            <a:rect l="l" t="t" r="r" b="b"/>
            <a:pathLst>
              <a:path w="6195305" h="3803917">
                <a:moveTo>
                  <a:pt x="0" y="0"/>
                </a:moveTo>
                <a:lnTo>
                  <a:pt x="6195304" y="0"/>
                </a:lnTo>
                <a:lnTo>
                  <a:pt x="6195304" y="3803917"/>
                </a:lnTo>
                <a:lnTo>
                  <a:pt x="0" y="3803917"/>
                </a:lnTo>
                <a:lnTo>
                  <a:pt x="0" y="0"/>
                </a:lnTo>
                <a:close/>
              </a:path>
            </a:pathLst>
          </a:custGeom>
          <a:blipFill>
            <a:blip r:embed="rId4"/>
            <a:stretch>
              <a:fillRect/>
            </a:stretch>
          </a:blipFill>
        </p:spPr>
        <p:txBody>
          <a:bodyPr/>
          <a:lstStyle/>
          <a:p>
            <a:endParaRPr lang="en-CA"/>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CA"/>
          </a:p>
        </p:txBody>
      </p:sp>
      <p:sp>
        <p:nvSpPr>
          <p:cNvPr id="3" name="Freeform 3"/>
          <p:cNvSpPr/>
          <p:nvPr/>
        </p:nvSpPr>
        <p:spPr>
          <a:xfrm rot="6626729" flipH="1">
            <a:off x="-9369756" y="732016"/>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3">
              <a:alphaModFix amt="35000"/>
            </a:blip>
            <a:stretch>
              <a:fillRect/>
            </a:stretch>
          </a:blipFill>
        </p:spPr>
        <p:txBody>
          <a:bodyPr/>
          <a:lstStyle/>
          <a:p>
            <a:endParaRPr lang="en-CA"/>
          </a:p>
        </p:txBody>
      </p:sp>
      <p:grpSp>
        <p:nvGrpSpPr>
          <p:cNvPr id="4" name="Group 4"/>
          <p:cNvGrpSpPr/>
          <p:nvPr/>
        </p:nvGrpSpPr>
        <p:grpSpPr>
          <a:xfrm>
            <a:off x="0" y="768002"/>
            <a:ext cx="18229604" cy="3749390"/>
            <a:chOff x="0" y="0"/>
            <a:chExt cx="24306139" cy="4999187"/>
          </a:xfrm>
        </p:grpSpPr>
        <p:grpSp>
          <p:nvGrpSpPr>
            <p:cNvPr id="5" name="Group 5"/>
            <p:cNvGrpSpPr/>
            <p:nvPr/>
          </p:nvGrpSpPr>
          <p:grpSpPr>
            <a:xfrm>
              <a:off x="0" y="0"/>
              <a:ext cx="24306139" cy="4999187"/>
              <a:chOff x="0" y="0"/>
              <a:chExt cx="4436763" cy="912535"/>
            </a:xfrm>
          </p:grpSpPr>
          <p:sp>
            <p:nvSpPr>
              <p:cNvPr id="6" name="Freeform 6"/>
              <p:cNvSpPr/>
              <p:nvPr/>
            </p:nvSpPr>
            <p:spPr>
              <a:xfrm>
                <a:off x="0" y="0"/>
                <a:ext cx="4436763" cy="912535"/>
              </a:xfrm>
              <a:custGeom>
                <a:avLst/>
                <a:gdLst/>
                <a:ahLst/>
                <a:cxnLst/>
                <a:rect l="l" t="t" r="r" b="b"/>
                <a:pathLst>
                  <a:path w="4436763" h="912535">
                    <a:moveTo>
                      <a:pt x="9191" y="0"/>
                    </a:moveTo>
                    <a:lnTo>
                      <a:pt x="4427572" y="0"/>
                    </a:lnTo>
                    <a:cubicBezTo>
                      <a:pt x="4432648" y="0"/>
                      <a:pt x="4436763" y="4115"/>
                      <a:pt x="4436763" y="9191"/>
                    </a:cubicBezTo>
                    <a:lnTo>
                      <a:pt x="4436763" y="903344"/>
                    </a:lnTo>
                    <a:cubicBezTo>
                      <a:pt x="4436763" y="908420"/>
                      <a:pt x="4432648" y="912535"/>
                      <a:pt x="4427572" y="912535"/>
                    </a:cubicBezTo>
                    <a:lnTo>
                      <a:pt x="9191" y="912535"/>
                    </a:lnTo>
                    <a:cubicBezTo>
                      <a:pt x="6754" y="912535"/>
                      <a:pt x="4416" y="911567"/>
                      <a:pt x="2692" y="909843"/>
                    </a:cubicBezTo>
                    <a:cubicBezTo>
                      <a:pt x="968" y="908119"/>
                      <a:pt x="0" y="905781"/>
                      <a:pt x="0" y="903344"/>
                    </a:cubicBezTo>
                    <a:lnTo>
                      <a:pt x="0" y="9191"/>
                    </a:lnTo>
                    <a:cubicBezTo>
                      <a:pt x="0" y="4115"/>
                      <a:pt x="4115" y="0"/>
                      <a:pt x="9191" y="0"/>
                    </a:cubicBezTo>
                    <a:close/>
                  </a:path>
                </a:pathLst>
              </a:custGeom>
              <a:solidFill>
                <a:srgbClr val="000000">
                  <a:alpha val="0"/>
                </a:srgbClr>
              </a:solidFill>
              <a:ln cap="sq">
                <a:noFill/>
                <a:prstDash val="solid"/>
                <a:miter/>
              </a:ln>
            </p:spPr>
            <p:txBody>
              <a:bodyPr/>
              <a:lstStyle/>
              <a:p>
                <a:endParaRPr lang="en-CA"/>
              </a:p>
            </p:txBody>
          </p:sp>
          <p:sp>
            <p:nvSpPr>
              <p:cNvPr id="7" name="TextBox 7"/>
              <p:cNvSpPr txBox="1"/>
              <p:nvPr/>
            </p:nvSpPr>
            <p:spPr>
              <a:xfrm>
                <a:off x="0" y="-38100"/>
                <a:ext cx="4436763" cy="950635"/>
              </a:xfrm>
              <a:prstGeom prst="rect">
                <a:avLst/>
              </a:prstGeom>
            </p:spPr>
            <p:txBody>
              <a:bodyPr lIns="50800" tIns="50800" rIns="50800" bIns="50800" rtlCol="0" anchor="ctr"/>
              <a:lstStyle/>
              <a:p>
                <a:pPr algn="ctr">
                  <a:lnSpc>
                    <a:spcPts val="2660"/>
                  </a:lnSpc>
                </a:pPr>
                <a:endParaRPr/>
              </a:p>
            </p:txBody>
          </p:sp>
        </p:grpSp>
        <p:sp>
          <p:nvSpPr>
            <p:cNvPr id="8" name="TextBox 8"/>
            <p:cNvSpPr txBox="1"/>
            <p:nvPr/>
          </p:nvSpPr>
          <p:spPr>
            <a:xfrm>
              <a:off x="1728508" y="1134533"/>
              <a:ext cx="20152539" cy="1286826"/>
            </a:xfrm>
            <a:prstGeom prst="rect">
              <a:avLst/>
            </a:prstGeom>
          </p:spPr>
          <p:txBody>
            <a:bodyPr lIns="0" tIns="0" rIns="0" bIns="0" rtlCol="0" anchor="t">
              <a:spAutoFit/>
            </a:bodyPr>
            <a:lstStyle/>
            <a:p>
              <a:pPr algn="l">
                <a:lnSpc>
                  <a:spcPts val="6811"/>
                </a:lnSpc>
              </a:pPr>
              <a:r>
                <a:rPr lang="en-US" sz="7022">
                  <a:solidFill>
                    <a:srgbClr val="F4F4ED"/>
                  </a:solidFill>
                  <a:latin typeface="Archivo Black"/>
                  <a:ea typeface="Archivo Black"/>
                  <a:cs typeface="Archivo Black"/>
                  <a:sym typeface="Archivo Black"/>
                </a:rPr>
                <a:t>What is SSVEP? </a:t>
              </a:r>
            </a:p>
          </p:txBody>
        </p:sp>
        <p:sp>
          <p:nvSpPr>
            <p:cNvPr id="9" name="TextBox 9"/>
            <p:cNvSpPr txBox="1"/>
            <p:nvPr/>
          </p:nvSpPr>
          <p:spPr>
            <a:xfrm>
              <a:off x="1953630" y="2912512"/>
              <a:ext cx="18216708" cy="1085940"/>
            </a:xfrm>
            <a:prstGeom prst="rect">
              <a:avLst/>
            </a:prstGeom>
          </p:spPr>
          <p:txBody>
            <a:bodyPr lIns="0" tIns="0" rIns="0" bIns="0" rtlCol="0" anchor="t">
              <a:spAutoFit/>
            </a:bodyPr>
            <a:lstStyle/>
            <a:p>
              <a:pPr algn="l">
                <a:lnSpc>
                  <a:spcPts val="6771"/>
                </a:lnSpc>
              </a:pPr>
              <a:endParaRPr/>
            </a:p>
          </p:txBody>
        </p:sp>
      </p:grpSp>
      <p:sp>
        <p:nvSpPr>
          <p:cNvPr id="10" name="Freeform 10"/>
          <p:cNvSpPr/>
          <p:nvPr/>
        </p:nvSpPr>
        <p:spPr>
          <a:xfrm rot="-7718709" flipH="1">
            <a:off x="12617772" y="-4411484"/>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3">
              <a:alphaModFix amt="60000"/>
            </a:blip>
            <a:stretch>
              <a:fillRect/>
            </a:stretch>
          </a:blipFill>
        </p:spPr>
        <p:txBody>
          <a:bodyPr/>
          <a:lstStyle/>
          <a:p>
            <a:endParaRPr lang="en-CA"/>
          </a:p>
        </p:txBody>
      </p:sp>
      <p:grpSp>
        <p:nvGrpSpPr>
          <p:cNvPr id="11" name="Group 11"/>
          <p:cNvGrpSpPr/>
          <p:nvPr/>
        </p:nvGrpSpPr>
        <p:grpSpPr>
          <a:xfrm>
            <a:off x="9697118" y="10011926"/>
            <a:ext cx="8590882" cy="275074"/>
            <a:chOff x="0" y="0"/>
            <a:chExt cx="812800" cy="26025"/>
          </a:xfrm>
        </p:grpSpPr>
        <p:sp>
          <p:nvSpPr>
            <p:cNvPr id="12" name="Freeform 12"/>
            <p:cNvSpPr/>
            <p:nvPr/>
          </p:nvSpPr>
          <p:spPr>
            <a:xfrm>
              <a:off x="0" y="0"/>
              <a:ext cx="812800" cy="26025"/>
            </a:xfrm>
            <a:custGeom>
              <a:avLst/>
              <a:gdLst/>
              <a:ahLst/>
              <a:cxnLst/>
              <a:rect l="l" t="t" r="r" b="b"/>
              <a:pathLst>
                <a:path w="812800" h="26025">
                  <a:moveTo>
                    <a:pt x="0" y="0"/>
                  </a:moveTo>
                  <a:lnTo>
                    <a:pt x="812800" y="0"/>
                  </a:lnTo>
                  <a:lnTo>
                    <a:pt x="812800" y="26025"/>
                  </a:lnTo>
                  <a:lnTo>
                    <a:pt x="0" y="26025"/>
                  </a:lnTo>
                  <a:close/>
                </a:path>
              </a:pathLst>
            </a:custGeom>
            <a:solidFill>
              <a:srgbClr val="FBF9F1"/>
            </a:solidFill>
          </p:spPr>
          <p:txBody>
            <a:bodyPr/>
            <a:lstStyle/>
            <a:p>
              <a:endParaRPr lang="en-CA"/>
            </a:p>
          </p:txBody>
        </p:sp>
        <p:sp>
          <p:nvSpPr>
            <p:cNvPr id="13" name="TextBox 13"/>
            <p:cNvSpPr txBox="1"/>
            <p:nvPr/>
          </p:nvSpPr>
          <p:spPr>
            <a:xfrm>
              <a:off x="0" y="-19050"/>
              <a:ext cx="812800" cy="45075"/>
            </a:xfrm>
            <a:prstGeom prst="rect">
              <a:avLst/>
            </a:prstGeom>
          </p:spPr>
          <p:txBody>
            <a:bodyPr lIns="50800" tIns="50800" rIns="50800" bIns="50800" rtlCol="0" anchor="ctr"/>
            <a:lstStyle/>
            <a:p>
              <a:pPr algn="ctr">
                <a:lnSpc>
                  <a:spcPts val="1399"/>
                </a:lnSpc>
              </a:pPr>
              <a:r>
                <a:rPr lang="en-US" sz="999">
                  <a:solidFill>
                    <a:srgbClr val="000000"/>
                  </a:solidFill>
                  <a:latin typeface="Lato"/>
                  <a:ea typeface="Lato"/>
                  <a:cs typeface="Lato"/>
                  <a:sym typeface="Lato"/>
                </a:rPr>
                <a:t>https://www.researchgate.net/publication/336549040/figure/fig1/AS:871225031155717@1584727642597/Example-of-Brain-Computer-Interface.jpg</a:t>
              </a:r>
            </a:p>
          </p:txBody>
        </p:sp>
      </p:grpSp>
      <p:sp>
        <p:nvSpPr>
          <p:cNvPr id="14" name="TextBox 14"/>
          <p:cNvSpPr txBox="1"/>
          <p:nvPr/>
        </p:nvSpPr>
        <p:spPr>
          <a:xfrm>
            <a:off x="1197927" y="3033857"/>
            <a:ext cx="11551017" cy="5981118"/>
          </a:xfrm>
          <a:prstGeom prst="rect">
            <a:avLst/>
          </a:prstGeom>
        </p:spPr>
        <p:txBody>
          <a:bodyPr lIns="0" tIns="0" rIns="0" bIns="0" rtlCol="0" anchor="t">
            <a:spAutoFit/>
          </a:bodyPr>
          <a:lstStyle/>
          <a:p>
            <a:pPr marL="734051" lvl="1" indent="-367026" algn="l">
              <a:lnSpc>
                <a:spcPts val="4759"/>
              </a:lnSpc>
              <a:buFont typeface="Arial"/>
              <a:buChar char="•"/>
            </a:pPr>
            <a:r>
              <a:rPr lang="en-US" sz="3399">
                <a:solidFill>
                  <a:srgbClr val="F4F4ED"/>
                </a:solidFill>
                <a:latin typeface="Red Hat Display"/>
                <a:ea typeface="Red Hat Display"/>
                <a:cs typeface="Red Hat Display"/>
                <a:sym typeface="Red Hat Display"/>
              </a:rPr>
              <a:t>Steady-State Visually Evoked Potentials are brain responses to visual stimuli flashing at a constant frequency. </a:t>
            </a:r>
          </a:p>
          <a:p>
            <a:pPr algn="l">
              <a:lnSpc>
                <a:spcPts val="4759"/>
              </a:lnSpc>
            </a:pPr>
            <a:endParaRPr lang="en-US" sz="3399">
              <a:solidFill>
                <a:srgbClr val="F4F4ED"/>
              </a:solidFill>
              <a:latin typeface="Red Hat Display"/>
              <a:ea typeface="Red Hat Display"/>
              <a:cs typeface="Red Hat Display"/>
              <a:sym typeface="Red Hat Display"/>
            </a:endParaRPr>
          </a:p>
          <a:p>
            <a:pPr marL="734051" lvl="1" indent="-367026" algn="l">
              <a:lnSpc>
                <a:spcPts val="4759"/>
              </a:lnSpc>
              <a:buFont typeface="Arial"/>
              <a:buChar char="•"/>
            </a:pPr>
            <a:r>
              <a:rPr lang="en-US" sz="3399">
                <a:solidFill>
                  <a:srgbClr val="F4F4ED"/>
                </a:solidFill>
                <a:latin typeface="Red Hat Display"/>
                <a:ea typeface="Red Hat Display"/>
                <a:cs typeface="Red Hat Display"/>
                <a:sym typeface="Red Hat Display"/>
              </a:rPr>
              <a:t>When the retina is stimulated by a flickering light , the brain generates EEG signals at that same frequency (and its harmonics). </a:t>
            </a:r>
          </a:p>
          <a:p>
            <a:pPr algn="l">
              <a:lnSpc>
                <a:spcPts val="4759"/>
              </a:lnSpc>
            </a:pPr>
            <a:endParaRPr lang="en-US" sz="3399">
              <a:solidFill>
                <a:srgbClr val="F4F4ED"/>
              </a:solidFill>
              <a:latin typeface="Red Hat Display"/>
              <a:ea typeface="Red Hat Display"/>
              <a:cs typeface="Red Hat Display"/>
              <a:sym typeface="Red Hat Display"/>
            </a:endParaRPr>
          </a:p>
          <a:p>
            <a:pPr marL="734051" lvl="1" indent="-367026" algn="l">
              <a:lnSpc>
                <a:spcPts val="4759"/>
              </a:lnSpc>
              <a:buFont typeface="Arial"/>
              <a:buChar char="•"/>
            </a:pPr>
            <a:r>
              <a:rPr lang="en-US" sz="3399">
                <a:solidFill>
                  <a:srgbClr val="F4F4ED"/>
                </a:solidFill>
                <a:latin typeface="Red Hat Display"/>
                <a:ea typeface="Red Hat Display"/>
                <a:cs typeface="Red Hat Display"/>
                <a:sym typeface="Red Hat Display"/>
              </a:rPr>
              <a:t>These signals are strongest over the occipital lobe (visual cortex)</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CA"/>
          </a:p>
        </p:txBody>
      </p:sp>
      <p:sp>
        <p:nvSpPr>
          <p:cNvPr id="3" name="Freeform 3"/>
          <p:cNvSpPr/>
          <p:nvPr/>
        </p:nvSpPr>
        <p:spPr>
          <a:xfrm rot="6626729" flipH="1">
            <a:off x="-4255355" y="462151"/>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3">
              <a:alphaModFix amt="19999"/>
            </a:blip>
            <a:stretch>
              <a:fillRect/>
            </a:stretch>
          </a:blipFill>
        </p:spPr>
        <p:txBody>
          <a:bodyPr/>
          <a:lstStyle/>
          <a:p>
            <a:endParaRPr lang="en-CA"/>
          </a:p>
        </p:txBody>
      </p:sp>
      <p:grpSp>
        <p:nvGrpSpPr>
          <p:cNvPr id="4" name="Group 4"/>
          <p:cNvGrpSpPr/>
          <p:nvPr/>
        </p:nvGrpSpPr>
        <p:grpSpPr>
          <a:xfrm>
            <a:off x="0" y="862017"/>
            <a:ext cx="18229604" cy="8812200"/>
            <a:chOff x="0" y="0"/>
            <a:chExt cx="24306139" cy="11749600"/>
          </a:xfrm>
        </p:grpSpPr>
        <p:grpSp>
          <p:nvGrpSpPr>
            <p:cNvPr id="5" name="Group 5"/>
            <p:cNvGrpSpPr/>
            <p:nvPr/>
          </p:nvGrpSpPr>
          <p:grpSpPr>
            <a:xfrm>
              <a:off x="0" y="0"/>
              <a:ext cx="24306139" cy="11749600"/>
              <a:chOff x="0" y="0"/>
              <a:chExt cx="4436763" cy="2144734"/>
            </a:xfrm>
          </p:grpSpPr>
          <p:sp>
            <p:nvSpPr>
              <p:cNvPr id="6" name="Freeform 6"/>
              <p:cNvSpPr/>
              <p:nvPr/>
            </p:nvSpPr>
            <p:spPr>
              <a:xfrm>
                <a:off x="0" y="0"/>
                <a:ext cx="4436763" cy="2144734"/>
              </a:xfrm>
              <a:custGeom>
                <a:avLst/>
                <a:gdLst/>
                <a:ahLst/>
                <a:cxnLst/>
                <a:rect l="l" t="t" r="r" b="b"/>
                <a:pathLst>
                  <a:path w="4436763" h="2144734">
                    <a:moveTo>
                      <a:pt x="9191" y="0"/>
                    </a:moveTo>
                    <a:lnTo>
                      <a:pt x="4427572" y="0"/>
                    </a:lnTo>
                    <a:cubicBezTo>
                      <a:pt x="4432648" y="0"/>
                      <a:pt x="4436763" y="4115"/>
                      <a:pt x="4436763" y="9191"/>
                    </a:cubicBezTo>
                    <a:lnTo>
                      <a:pt x="4436763" y="2135542"/>
                    </a:lnTo>
                    <a:cubicBezTo>
                      <a:pt x="4436763" y="2140618"/>
                      <a:pt x="4432648" y="2144734"/>
                      <a:pt x="4427572" y="2144734"/>
                    </a:cubicBezTo>
                    <a:lnTo>
                      <a:pt x="9191" y="2144734"/>
                    </a:lnTo>
                    <a:cubicBezTo>
                      <a:pt x="4115" y="2144734"/>
                      <a:pt x="0" y="2140618"/>
                      <a:pt x="0" y="2135542"/>
                    </a:cubicBezTo>
                    <a:lnTo>
                      <a:pt x="0" y="9191"/>
                    </a:lnTo>
                    <a:cubicBezTo>
                      <a:pt x="0" y="4115"/>
                      <a:pt x="4115" y="0"/>
                      <a:pt x="9191" y="0"/>
                    </a:cubicBezTo>
                    <a:close/>
                  </a:path>
                </a:pathLst>
              </a:custGeom>
              <a:solidFill>
                <a:srgbClr val="000000">
                  <a:alpha val="0"/>
                </a:srgbClr>
              </a:solidFill>
              <a:ln cap="sq">
                <a:noFill/>
                <a:prstDash val="solid"/>
                <a:miter/>
              </a:ln>
            </p:spPr>
            <p:txBody>
              <a:bodyPr/>
              <a:lstStyle/>
              <a:p>
                <a:endParaRPr lang="en-CA"/>
              </a:p>
            </p:txBody>
          </p:sp>
          <p:sp>
            <p:nvSpPr>
              <p:cNvPr id="7" name="TextBox 7"/>
              <p:cNvSpPr txBox="1"/>
              <p:nvPr/>
            </p:nvSpPr>
            <p:spPr>
              <a:xfrm>
                <a:off x="0" y="-38100"/>
                <a:ext cx="4436763" cy="2182834"/>
              </a:xfrm>
              <a:prstGeom prst="rect">
                <a:avLst/>
              </a:prstGeom>
            </p:spPr>
            <p:txBody>
              <a:bodyPr lIns="50800" tIns="50800" rIns="50800" bIns="50800" rtlCol="0" anchor="ctr"/>
              <a:lstStyle/>
              <a:p>
                <a:pPr algn="ctr">
                  <a:lnSpc>
                    <a:spcPts val="2660"/>
                  </a:lnSpc>
                </a:pPr>
                <a:endParaRPr/>
              </a:p>
            </p:txBody>
          </p:sp>
        </p:grpSp>
        <p:sp>
          <p:nvSpPr>
            <p:cNvPr id="8" name="TextBox 8"/>
            <p:cNvSpPr txBox="1"/>
            <p:nvPr/>
          </p:nvSpPr>
          <p:spPr>
            <a:xfrm>
              <a:off x="1728508" y="1134533"/>
              <a:ext cx="20152539" cy="1286826"/>
            </a:xfrm>
            <a:prstGeom prst="rect">
              <a:avLst/>
            </a:prstGeom>
          </p:spPr>
          <p:txBody>
            <a:bodyPr lIns="0" tIns="0" rIns="0" bIns="0" rtlCol="0" anchor="t">
              <a:spAutoFit/>
            </a:bodyPr>
            <a:lstStyle/>
            <a:p>
              <a:pPr algn="l">
                <a:lnSpc>
                  <a:spcPts val="6811"/>
                </a:lnSpc>
              </a:pPr>
              <a:r>
                <a:rPr lang="en-US" sz="7022">
                  <a:solidFill>
                    <a:srgbClr val="F4F4ED"/>
                  </a:solidFill>
                  <a:latin typeface="Archivo Black"/>
                  <a:ea typeface="Archivo Black"/>
                  <a:cs typeface="Archivo Black"/>
                  <a:sym typeface="Archivo Black"/>
                </a:rPr>
                <a:t>Using SSVEP for BCI</a:t>
              </a:r>
            </a:p>
          </p:txBody>
        </p:sp>
        <p:sp>
          <p:nvSpPr>
            <p:cNvPr id="9" name="TextBox 9"/>
            <p:cNvSpPr txBox="1"/>
            <p:nvPr/>
          </p:nvSpPr>
          <p:spPr>
            <a:xfrm>
              <a:off x="1953630" y="2941087"/>
              <a:ext cx="18216708" cy="7807778"/>
            </a:xfrm>
            <a:prstGeom prst="rect">
              <a:avLst/>
            </a:prstGeom>
          </p:spPr>
          <p:txBody>
            <a:bodyPr lIns="0" tIns="0" rIns="0" bIns="0" rtlCol="0" anchor="t">
              <a:spAutoFit/>
            </a:bodyPr>
            <a:lstStyle/>
            <a:p>
              <a:pPr marL="669286" lvl="1" indent="-334643" algn="l">
                <a:lnSpc>
                  <a:spcPts val="4184"/>
                </a:lnSpc>
                <a:buFont typeface="Arial"/>
                <a:buChar char="•"/>
              </a:pPr>
              <a:r>
                <a:rPr lang="en-US" sz="3099" u="none" spc="185">
                  <a:solidFill>
                    <a:srgbClr val="F4F4ED"/>
                  </a:solidFill>
                  <a:latin typeface="Red Hat Display"/>
                  <a:ea typeface="Red Hat Display"/>
                  <a:cs typeface="Red Hat Display"/>
                  <a:sym typeface="Red Hat Display"/>
                </a:rPr>
                <a:t> If multiple targets flicker at different frequencies, a user’s brainwaves will naturally “lock onto” (entrain to) the frequency of whichever target they are attending to. By analyzing the EEG for frequency content, we can determine which stimulus the person is looking at. </a:t>
              </a:r>
            </a:p>
            <a:p>
              <a:pPr algn="l">
                <a:lnSpc>
                  <a:spcPts val="4184"/>
                </a:lnSpc>
              </a:pPr>
              <a:endParaRPr lang="en-US" sz="3099" u="none" spc="185">
                <a:solidFill>
                  <a:srgbClr val="F4F4ED"/>
                </a:solidFill>
                <a:latin typeface="Red Hat Display"/>
                <a:ea typeface="Red Hat Display"/>
                <a:cs typeface="Red Hat Display"/>
                <a:sym typeface="Red Hat Display"/>
              </a:endParaRPr>
            </a:p>
            <a:p>
              <a:pPr algn="l">
                <a:lnSpc>
                  <a:spcPts val="5129"/>
                </a:lnSpc>
              </a:pPr>
              <a:endParaRPr lang="en-US" sz="3099" u="none" spc="185">
                <a:solidFill>
                  <a:srgbClr val="F4F4ED"/>
                </a:solidFill>
                <a:latin typeface="Red Hat Display"/>
                <a:ea typeface="Red Hat Display"/>
                <a:cs typeface="Red Hat Display"/>
                <a:sym typeface="Red Hat Display"/>
              </a:endParaRPr>
            </a:p>
            <a:p>
              <a:pPr marL="669286" lvl="1" indent="-334643" algn="l">
                <a:lnSpc>
                  <a:spcPts val="4184"/>
                </a:lnSpc>
                <a:buFont typeface="Arial"/>
                <a:buChar char="•"/>
              </a:pPr>
              <a:r>
                <a:rPr lang="en-US" sz="3099" u="none" spc="185">
                  <a:solidFill>
                    <a:srgbClr val="F4F4ED"/>
                  </a:solidFill>
                  <a:latin typeface="Red Hat Display"/>
                  <a:ea typeface="Red Hat Display"/>
                  <a:cs typeface="Red Hat Display"/>
                  <a:sym typeface="Red Hat Display"/>
                </a:rPr>
                <a:t>In other words, the flicker frequency acts as a built-in code for the user’s choice – the brainwave contains a peak at that frequency for the attended target.</a:t>
              </a:r>
            </a:p>
            <a:p>
              <a:pPr algn="l">
                <a:lnSpc>
                  <a:spcPts val="4184"/>
                </a:lnSpc>
              </a:pPr>
              <a:endParaRPr lang="en-US" sz="3099" u="none" spc="185">
                <a:solidFill>
                  <a:srgbClr val="F4F4ED"/>
                </a:solidFill>
                <a:latin typeface="Red Hat Display"/>
                <a:ea typeface="Red Hat Display"/>
                <a:cs typeface="Red Hat Display"/>
                <a:sym typeface="Red Hat Display"/>
              </a:endParaRPr>
            </a:p>
          </p:txBody>
        </p:sp>
      </p:grpSp>
      <p:sp>
        <p:nvSpPr>
          <p:cNvPr id="10" name="Freeform 10"/>
          <p:cNvSpPr/>
          <p:nvPr/>
        </p:nvSpPr>
        <p:spPr>
          <a:xfrm rot="-7718709" flipH="1">
            <a:off x="12617772" y="-4411484"/>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3">
              <a:alphaModFix amt="60000"/>
            </a:blip>
            <a:stretch>
              <a:fillRect/>
            </a:stretch>
          </a:blipFill>
        </p:spPr>
        <p:txBody>
          <a:bodyPr/>
          <a:lstStyle/>
          <a:p>
            <a:endParaRPr lang="en-CA"/>
          </a:p>
        </p:txBody>
      </p:sp>
      <p:grpSp>
        <p:nvGrpSpPr>
          <p:cNvPr id="11" name="Group 11"/>
          <p:cNvGrpSpPr/>
          <p:nvPr/>
        </p:nvGrpSpPr>
        <p:grpSpPr>
          <a:xfrm>
            <a:off x="9697118" y="10011926"/>
            <a:ext cx="8590882" cy="275074"/>
            <a:chOff x="0" y="0"/>
            <a:chExt cx="812800" cy="26025"/>
          </a:xfrm>
        </p:grpSpPr>
        <p:sp>
          <p:nvSpPr>
            <p:cNvPr id="12" name="Freeform 12"/>
            <p:cNvSpPr/>
            <p:nvPr/>
          </p:nvSpPr>
          <p:spPr>
            <a:xfrm>
              <a:off x="0" y="0"/>
              <a:ext cx="812800" cy="26025"/>
            </a:xfrm>
            <a:custGeom>
              <a:avLst/>
              <a:gdLst/>
              <a:ahLst/>
              <a:cxnLst/>
              <a:rect l="l" t="t" r="r" b="b"/>
              <a:pathLst>
                <a:path w="812800" h="26025">
                  <a:moveTo>
                    <a:pt x="0" y="0"/>
                  </a:moveTo>
                  <a:lnTo>
                    <a:pt x="812800" y="0"/>
                  </a:lnTo>
                  <a:lnTo>
                    <a:pt x="812800" y="26025"/>
                  </a:lnTo>
                  <a:lnTo>
                    <a:pt x="0" y="26025"/>
                  </a:lnTo>
                  <a:close/>
                </a:path>
              </a:pathLst>
            </a:custGeom>
            <a:solidFill>
              <a:srgbClr val="FBF9F1"/>
            </a:solidFill>
          </p:spPr>
          <p:txBody>
            <a:bodyPr/>
            <a:lstStyle/>
            <a:p>
              <a:endParaRPr lang="en-CA"/>
            </a:p>
          </p:txBody>
        </p:sp>
        <p:sp>
          <p:nvSpPr>
            <p:cNvPr id="13" name="TextBox 13"/>
            <p:cNvSpPr txBox="1"/>
            <p:nvPr/>
          </p:nvSpPr>
          <p:spPr>
            <a:xfrm>
              <a:off x="0" y="-19050"/>
              <a:ext cx="812800" cy="45075"/>
            </a:xfrm>
            <a:prstGeom prst="rect">
              <a:avLst/>
            </a:prstGeom>
          </p:spPr>
          <p:txBody>
            <a:bodyPr lIns="50800" tIns="50800" rIns="50800" bIns="50800" rtlCol="0" anchor="ctr"/>
            <a:lstStyle/>
            <a:p>
              <a:pPr algn="ctr">
                <a:lnSpc>
                  <a:spcPts val="1399"/>
                </a:lnSpc>
              </a:pPr>
              <a:r>
                <a:rPr lang="en-US" sz="999">
                  <a:solidFill>
                    <a:srgbClr val="000000"/>
                  </a:solidFill>
                  <a:latin typeface="Lato"/>
                  <a:ea typeface="Lato"/>
                  <a:cs typeface="Lato"/>
                  <a:sym typeface="Lato"/>
                </a:rPr>
                <a:t>https://www.researchgate.net/publication/336549040/figure/fig1/AS:871225031155717@1584727642597/Example-of-Brain-Computer-Interface.jpg</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CA"/>
          </a:p>
        </p:txBody>
      </p:sp>
      <p:sp>
        <p:nvSpPr>
          <p:cNvPr id="3" name="Freeform 3"/>
          <p:cNvSpPr/>
          <p:nvPr/>
        </p:nvSpPr>
        <p:spPr>
          <a:xfrm rot="6626729" flipH="1">
            <a:off x="13241509" y="-4030029"/>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3"/>
            <a:stretch>
              <a:fillRect/>
            </a:stretch>
          </a:blipFill>
        </p:spPr>
        <p:txBody>
          <a:bodyPr/>
          <a:lstStyle/>
          <a:p>
            <a:endParaRPr lang="en-CA"/>
          </a:p>
        </p:txBody>
      </p:sp>
      <p:grpSp>
        <p:nvGrpSpPr>
          <p:cNvPr id="4" name="Group 4"/>
          <p:cNvGrpSpPr/>
          <p:nvPr/>
        </p:nvGrpSpPr>
        <p:grpSpPr>
          <a:xfrm>
            <a:off x="483593" y="755869"/>
            <a:ext cx="8115300" cy="3852319"/>
            <a:chOff x="0" y="0"/>
            <a:chExt cx="2137363" cy="1014603"/>
          </a:xfrm>
        </p:grpSpPr>
        <p:sp>
          <p:nvSpPr>
            <p:cNvPr id="5" name="Freeform 5"/>
            <p:cNvSpPr/>
            <p:nvPr/>
          </p:nvSpPr>
          <p:spPr>
            <a:xfrm>
              <a:off x="0" y="0"/>
              <a:ext cx="2137363" cy="1014603"/>
            </a:xfrm>
            <a:custGeom>
              <a:avLst/>
              <a:gdLst/>
              <a:ahLst/>
              <a:cxnLst/>
              <a:rect l="l" t="t" r="r" b="b"/>
              <a:pathLst>
                <a:path w="2137363" h="1014603">
                  <a:moveTo>
                    <a:pt x="19080" y="0"/>
                  </a:moveTo>
                  <a:lnTo>
                    <a:pt x="2118283" y="0"/>
                  </a:lnTo>
                  <a:cubicBezTo>
                    <a:pt x="2123343" y="0"/>
                    <a:pt x="2128196" y="2010"/>
                    <a:pt x="2131775" y="5588"/>
                  </a:cubicBezTo>
                  <a:cubicBezTo>
                    <a:pt x="2135353" y="9167"/>
                    <a:pt x="2137363" y="14020"/>
                    <a:pt x="2137363" y="19080"/>
                  </a:cubicBezTo>
                  <a:lnTo>
                    <a:pt x="2137363" y="995523"/>
                  </a:lnTo>
                  <a:cubicBezTo>
                    <a:pt x="2137363" y="1006060"/>
                    <a:pt x="2128821" y="1014603"/>
                    <a:pt x="2118283" y="1014603"/>
                  </a:cubicBezTo>
                  <a:lnTo>
                    <a:pt x="19080" y="1014603"/>
                  </a:lnTo>
                  <a:cubicBezTo>
                    <a:pt x="8542" y="1014603"/>
                    <a:pt x="0" y="1006060"/>
                    <a:pt x="0" y="995523"/>
                  </a:cubicBezTo>
                  <a:lnTo>
                    <a:pt x="0" y="19080"/>
                  </a:lnTo>
                  <a:cubicBezTo>
                    <a:pt x="0" y="8542"/>
                    <a:pt x="8542" y="0"/>
                    <a:pt x="19080" y="0"/>
                  </a:cubicBezTo>
                  <a:close/>
                </a:path>
              </a:pathLst>
            </a:custGeom>
            <a:solidFill>
              <a:srgbClr val="04001E"/>
            </a:solidFill>
            <a:ln w="38100" cap="sq">
              <a:solidFill>
                <a:srgbClr val="E5E1DA"/>
              </a:solidFill>
              <a:prstDash val="solid"/>
              <a:miter/>
            </a:ln>
          </p:spPr>
          <p:txBody>
            <a:bodyPr/>
            <a:lstStyle/>
            <a:p>
              <a:endParaRPr lang="en-CA"/>
            </a:p>
          </p:txBody>
        </p:sp>
        <p:sp>
          <p:nvSpPr>
            <p:cNvPr id="6" name="TextBox 6"/>
            <p:cNvSpPr txBox="1"/>
            <p:nvPr/>
          </p:nvSpPr>
          <p:spPr>
            <a:xfrm>
              <a:off x="0" y="-38100"/>
              <a:ext cx="2137363" cy="1052703"/>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1028700" y="1219200"/>
            <a:ext cx="7025086" cy="3386928"/>
          </a:xfrm>
          <a:prstGeom prst="rect">
            <a:avLst/>
          </a:prstGeom>
        </p:spPr>
        <p:txBody>
          <a:bodyPr lIns="0" tIns="0" rIns="0" bIns="0" rtlCol="0" anchor="t">
            <a:spAutoFit/>
          </a:bodyPr>
          <a:lstStyle/>
          <a:p>
            <a:pPr algn="l">
              <a:lnSpc>
                <a:spcPts val="8730"/>
              </a:lnSpc>
            </a:pPr>
            <a:r>
              <a:rPr lang="en-US" sz="9000">
                <a:solidFill>
                  <a:srgbClr val="FFFFFF"/>
                </a:solidFill>
                <a:latin typeface="Archivo Black"/>
                <a:ea typeface="Archivo Black"/>
                <a:cs typeface="Archivo Black"/>
                <a:sym typeface="Archivo Black"/>
              </a:rPr>
              <a:t>What is Maze with Mind</a:t>
            </a:r>
          </a:p>
        </p:txBody>
      </p:sp>
      <p:sp>
        <p:nvSpPr>
          <p:cNvPr id="8" name="TextBox 8"/>
          <p:cNvSpPr txBox="1"/>
          <p:nvPr/>
        </p:nvSpPr>
        <p:spPr>
          <a:xfrm>
            <a:off x="9528766" y="990600"/>
            <a:ext cx="5895291" cy="937260"/>
          </a:xfrm>
          <a:prstGeom prst="rect">
            <a:avLst/>
          </a:prstGeom>
        </p:spPr>
        <p:txBody>
          <a:bodyPr lIns="0" tIns="0" rIns="0" bIns="0" rtlCol="0" anchor="t">
            <a:spAutoFit/>
          </a:bodyPr>
          <a:lstStyle/>
          <a:p>
            <a:pPr marL="0" lvl="0" indent="0" algn="l">
              <a:lnSpc>
                <a:spcPts val="3779"/>
              </a:lnSpc>
              <a:spcBef>
                <a:spcPct val="0"/>
              </a:spcBef>
            </a:pPr>
            <a:r>
              <a:rPr lang="en-US" sz="2799" spc="167">
                <a:solidFill>
                  <a:srgbClr val="FFFFFF"/>
                </a:solidFill>
                <a:latin typeface="Red Hat Display"/>
                <a:ea typeface="Red Hat Display"/>
                <a:cs typeface="Red Hat Display"/>
                <a:sym typeface="Red Hat Display"/>
              </a:rPr>
              <a:t>As the name suggests, we will try to solve a maze with telekinesis. </a:t>
            </a:r>
          </a:p>
        </p:txBody>
      </p:sp>
      <p:sp>
        <p:nvSpPr>
          <p:cNvPr id="9" name="Freeform 9"/>
          <p:cNvSpPr/>
          <p:nvPr/>
        </p:nvSpPr>
        <p:spPr>
          <a:xfrm>
            <a:off x="16500433" y="8222333"/>
            <a:ext cx="896420" cy="896420"/>
          </a:xfrm>
          <a:custGeom>
            <a:avLst/>
            <a:gdLst/>
            <a:ahLst/>
            <a:cxnLst/>
            <a:rect l="l" t="t" r="r" b="b"/>
            <a:pathLst>
              <a:path w="896420" h="896420">
                <a:moveTo>
                  <a:pt x="0" y="0"/>
                </a:moveTo>
                <a:lnTo>
                  <a:pt x="896420" y="0"/>
                </a:lnTo>
                <a:lnTo>
                  <a:pt x="896420"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10" name="TextBox 10"/>
          <p:cNvSpPr txBox="1"/>
          <p:nvPr/>
        </p:nvSpPr>
        <p:spPr>
          <a:xfrm>
            <a:off x="9528766" y="2760264"/>
            <a:ext cx="6064796" cy="1028701"/>
          </a:xfrm>
          <a:prstGeom prst="rect">
            <a:avLst/>
          </a:prstGeom>
        </p:spPr>
        <p:txBody>
          <a:bodyPr lIns="0" tIns="0" rIns="0" bIns="0" rtlCol="0" anchor="t">
            <a:spAutoFit/>
          </a:bodyPr>
          <a:lstStyle/>
          <a:p>
            <a:pPr algn="l">
              <a:lnSpc>
                <a:spcPts val="4199"/>
              </a:lnSpc>
              <a:spcBef>
                <a:spcPct val="0"/>
              </a:spcBef>
            </a:pPr>
            <a:r>
              <a:rPr lang="en-US" sz="2999">
                <a:solidFill>
                  <a:srgbClr val="FFFFFF"/>
                </a:solidFill>
                <a:latin typeface="Lato"/>
                <a:ea typeface="Lato"/>
                <a:cs typeface="Lato"/>
                <a:sym typeface="Lato"/>
              </a:rPr>
              <a:t>Only if it was so easy to master it but worry not becasue we have BCI. </a:t>
            </a:r>
          </a:p>
        </p:txBody>
      </p:sp>
      <p:grpSp>
        <p:nvGrpSpPr>
          <p:cNvPr id="11" name="Group 11"/>
          <p:cNvGrpSpPr/>
          <p:nvPr/>
        </p:nvGrpSpPr>
        <p:grpSpPr>
          <a:xfrm>
            <a:off x="-886757" y="4930947"/>
            <a:ext cx="20061513" cy="5103925"/>
            <a:chOff x="0" y="0"/>
            <a:chExt cx="26748685" cy="6805233"/>
          </a:xfrm>
        </p:grpSpPr>
        <p:sp>
          <p:nvSpPr>
            <p:cNvPr id="12" name="AutoShape 12"/>
            <p:cNvSpPr/>
            <p:nvPr/>
          </p:nvSpPr>
          <p:spPr>
            <a:xfrm>
              <a:off x="0" y="334704"/>
              <a:ext cx="26748685" cy="0"/>
            </a:xfrm>
            <a:prstGeom prst="line">
              <a:avLst/>
            </a:prstGeom>
            <a:ln w="38100" cap="flat">
              <a:solidFill>
                <a:srgbClr val="F4F4ED"/>
              </a:solidFill>
              <a:prstDash val="solid"/>
              <a:headEnd type="none" w="sm" len="sm"/>
              <a:tailEnd type="none" w="sm" len="sm"/>
            </a:ln>
          </p:spPr>
          <p:txBody>
            <a:bodyPr/>
            <a:lstStyle/>
            <a:p>
              <a:endParaRPr lang="en-CA"/>
            </a:p>
          </p:txBody>
        </p:sp>
        <p:grpSp>
          <p:nvGrpSpPr>
            <p:cNvPr id="13" name="Group 13"/>
            <p:cNvGrpSpPr/>
            <p:nvPr/>
          </p:nvGrpSpPr>
          <p:grpSpPr>
            <a:xfrm>
              <a:off x="9089229" y="0"/>
              <a:ext cx="669408" cy="669408"/>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15" name="TextBox 15"/>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grpSp>
          <p:nvGrpSpPr>
            <p:cNvPr id="16" name="Group 16"/>
            <p:cNvGrpSpPr/>
            <p:nvPr/>
          </p:nvGrpSpPr>
          <p:grpSpPr>
            <a:xfrm>
              <a:off x="4151764" y="0"/>
              <a:ext cx="669408" cy="66940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p:spPr>
            <p:txBody>
              <a:bodyPr/>
              <a:lstStyle/>
              <a:p>
                <a:endParaRPr lang="en-CA"/>
              </a:p>
            </p:txBody>
          </p:sp>
          <p:sp>
            <p:nvSpPr>
              <p:cNvPr id="18" name="TextBox 18"/>
              <p:cNvSpPr txBox="1"/>
              <p:nvPr/>
            </p:nvSpPr>
            <p:spPr>
              <a:xfrm>
                <a:off x="190500" y="228600"/>
                <a:ext cx="431800" cy="393700"/>
              </a:xfrm>
              <a:prstGeom prst="rect">
                <a:avLst/>
              </a:prstGeom>
            </p:spPr>
            <p:txBody>
              <a:bodyPr lIns="50800" tIns="50800" rIns="50800" bIns="50800" rtlCol="0" anchor="ctr"/>
              <a:lstStyle/>
              <a:p>
                <a:pPr algn="ctr">
                  <a:lnSpc>
                    <a:spcPts val="2266"/>
                  </a:lnSpc>
                </a:pPr>
                <a:endParaRPr/>
              </a:p>
            </p:txBody>
          </p:sp>
        </p:grpSp>
        <p:grpSp>
          <p:nvGrpSpPr>
            <p:cNvPr id="19" name="Group 19"/>
            <p:cNvGrpSpPr/>
            <p:nvPr/>
          </p:nvGrpSpPr>
          <p:grpSpPr>
            <a:xfrm>
              <a:off x="14053845" y="0"/>
              <a:ext cx="669408" cy="66940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21" name="TextBox 21"/>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grpSp>
          <p:nvGrpSpPr>
            <p:cNvPr id="22" name="Group 22"/>
            <p:cNvGrpSpPr/>
            <p:nvPr/>
          </p:nvGrpSpPr>
          <p:grpSpPr>
            <a:xfrm>
              <a:off x="19043861" y="0"/>
              <a:ext cx="669408" cy="669408"/>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24" name="TextBox 24"/>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sp>
          <p:nvSpPr>
            <p:cNvPr id="25" name="TextBox 25"/>
            <p:cNvSpPr txBox="1"/>
            <p:nvPr/>
          </p:nvSpPr>
          <p:spPr>
            <a:xfrm>
              <a:off x="4151764" y="1030769"/>
              <a:ext cx="2929765" cy="931334"/>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01</a:t>
              </a:r>
            </a:p>
          </p:txBody>
        </p:sp>
        <p:sp>
          <p:nvSpPr>
            <p:cNvPr id="26" name="TextBox 26"/>
            <p:cNvSpPr txBox="1"/>
            <p:nvPr/>
          </p:nvSpPr>
          <p:spPr>
            <a:xfrm>
              <a:off x="9113633" y="1030769"/>
              <a:ext cx="2929765" cy="931334"/>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02</a:t>
              </a:r>
            </a:p>
          </p:txBody>
        </p:sp>
        <p:sp>
          <p:nvSpPr>
            <p:cNvPr id="27" name="TextBox 27"/>
            <p:cNvSpPr txBox="1"/>
            <p:nvPr/>
          </p:nvSpPr>
          <p:spPr>
            <a:xfrm>
              <a:off x="4151764" y="2174828"/>
              <a:ext cx="3528656" cy="4109778"/>
            </a:xfrm>
            <a:prstGeom prst="rect">
              <a:avLst/>
            </a:prstGeom>
          </p:spPr>
          <p:txBody>
            <a:bodyPr lIns="0" tIns="0" rIns="0" bIns="0" rtlCol="0" anchor="t">
              <a:spAutoFit/>
            </a:bodyPr>
            <a:lstStyle/>
            <a:p>
              <a:pPr algn="l">
                <a:lnSpc>
                  <a:spcPts val="3119"/>
                </a:lnSpc>
              </a:pPr>
              <a:r>
                <a:rPr lang="en-US" sz="1999">
                  <a:solidFill>
                    <a:srgbClr val="FFFFFF"/>
                  </a:solidFill>
                  <a:latin typeface="Red Hat Display"/>
                  <a:ea typeface="Red Hat Display"/>
                  <a:cs typeface="Red Hat Display"/>
                  <a:sym typeface="Red Hat Display"/>
                </a:rPr>
                <a:t>Game Premise: Maze with Mind is a simple maze navigation game where the player’s avatar is controlled by brain signals rather than a keyboard or controller.</a:t>
              </a:r>
            </a:p>
          </p:txBody>
        </p:sp>
        <p:sp>
          <p:nvSpPr>
            <p:cNvPr id="28" name="TextBox 28"/>
            <p:cNvSpPr txBox="1"/>
            <p:nvPr/>
          </p:nvSpPr>
          <p:spPr>
            <a:xfrm>
              <a:off x="9113633" y="2174828"/>
              <a:ext cx="3643816" cy="3589149"/>
            </a:xfrm>
            <a:prstGeom prst="rect">
              <a:avLst/>
            </a:prstGeom>
          </p:spPr>
          <p:txBody>
            <a:bodyPr lIns="0" tIns="0" rIns="0" bIns="0" rtlCol="0" anchor="t">
              <a:spAutoFit/>
            </a:bodyPr>
            <a:lstStyle/>
            <a:p>
              <a:pPr algn="l">
                <a:lnSpc>
                  <a:spcPts val="3120"/>
                </a:lnSpc>
              </a:pPr>
              <a:r>
                <a:rPr lang="en-US" sz="2000">
                  <a:solidFill>
                    <a:srgbClr val="FFFFFF"/>
                  </a:solidFill>
                  <a:latin typeface="Red Hat Display"/>
                  <a:ea typeface="Red Hat Display"/>
                  <a:cs typeface="Red Hat Display"/>
                  <a:sym typeface="Red Hat Display"/>
                </a:rPr>
                <a:t>Flickering Directional Cues: We placed four visual stimuli corresponding to the four directions (up, down, left, right) on the screen. </a:t>
              </a:r>
            </a:p>
          </p:txBody>
        </p:sp>
        <p:sp>
          <p:nvSpPr>
            <p:cNvPr id="29" name="TextBox 29"/>
            <p:cNvSpPr txBox="1"/>
            <p:nvPr/>
          </p:nvSpPr>
          <p:spPr>
            <a:xfrm>
              <a:off x="14078249" y="1030769"/>
              <a:ext cx="2929765" cy="931334"/>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03</a:t>
              </a:r>
            </a:p>
          </p:txBody>
        </p:sp>
        <p:sp>
          <p:nvSpPr>
            <p:cNvPr id="30" name="TextBox 30"/>
            <p:cNvSpPr txBox="1"/>
            <p:nvPr/>
          </p:nvSpPr>
          <p:spPr>
            <a:xfrm>
              <a:off x="14078249" y="2174828"/>
              <a:ext cx="3663988" cy="2027266"/>
            </a:xfrm>
            <a:prstGeom prst="rect">
              <a:avLst/>
            </a:prstGeom>
          </p:spPr>
          <p:txBody>
            <a:bodyPr lIns="0" tIns="0" rIns="0" bIns="0" rtlCol="0" anchor="t">
              <a:spAutoFit/>
            </a:bodyPr>
            <a:lstStyle/>
            <a:p>
              <a:pPr algn="l">
                <a:lnSpc>
                  <a:spcPts val="3120"/>
                </a:lnSpc>
              </a:pPr>
              <a:r>
                <a:rPr lang="en-US" sz="2000">
                  <a:solidFill>
                    <a:srgbClr val="FFFFFF"/>
                  </a:solidFill>
                  <a:latin typeface="Red Hat Display"/>
                  <a:ea typeface="Red Hat Display"/>
                  <a:cs typeface="Red Hat Display"/>
                  <a:sym typeface="Red Hat Display"/>
                </a:rPr>
                <a:t>Control Mechanism: The player simply looks at the cue for the direction they wish to move. </a:t>
              </a:r>
            </a:p>
          </p:txBody>
        </p:sp>
        <p:sp>
          <p:nvSpPr>
            <p:cNvPr id="31" name="TextBox 31"/>
            <p:cNvSpPr txBox="1"/>
            <p:nvPr/>
          </p:nvSpPr>
          <p:spPr>
            <a:xfrm>
              <a:off x="19068264" y="1030769"/>
              <a:ext cx="2929765" cy="931334"/>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04</a:t>
              </a:r>
            </a:p>
          </p:txBody>
        </p:sp>
        <p:sp>
          <p:nvSpPr>
            <p:cNvPr id="32" name="TextBox 32"/>
            <p:cNvSpPr txBox="1"/>
            <p:nvPr/>
          </p:nvSpPr>
          <p:spPr>
            <a:xfrm>
              <a:off x="19068264" y="2174828"/>
              <a:ext cx="3528656" cy="4630405"/>
            </a:xfrm>
            <a:prstGeom prst="rect">
              <a:avLst/>
            </a:prstGeom>
          </p:spPr>
          <p:txBody>
            <a:bodyPr lIns="0" tIns="0" rIns="0" bIns="0" rtlCol="0" anchor="t">
              <a:spAutoFit/>
            </a:bodyPr>
            <a:lstStyle/>
            <a:p>
              <a:pPr algn="l">
                <a:lnSpc>
                  <a:spcPts val="3120"/>
                </a:lnSpc>
              </a:pPr>
              <a:r>
                <a:rPr lang="en-US" sz="2000">
                  <a:solidFill>
                    <a:srgbClr val="FFFFFF"/>
                  </a:solidFill>
                  <a:latin typeface="Red Hat Display"/>
                  <a:ea typeface="Red Hat Display"/>
                  <a:cs typeface="Red Hat Display"/>
                  <a:sym typeface="Red Hat Display"/>
                </a:rPr>
                <a:t>Visual Feedback: The maze and avatar are displayed on the same screen, behind or alongside the flickering cues. When the system detects a direction, the avatar moves one step in that direction</a:t>
              </a:r>
            </a:p>
          </p:txBody>
        </p:sp>
        <p:sp>
          <p:nvSpPr>
            <p:cNvPr id="33" name="Freeform 33"/>
            <p:cNvSpPr/>
            <p:nvPr/>
          </p:nvSpPr>
          <p:spPr>
            <a:xfrm>
              <a:off x="22999515" y="4388514"/>
              <a:ext cx="1195227" cy="1195227"/>
            </a:xfrm>
            <a:custGeom>
              <a:avLst/>
              <a:gdLst/>
              <a:ahLst/>
              <a:cxnLst/>
              <a:rect l="l" t="t" r="r" b="b"/>
              <a:pathLst>
                <a:path w="1195227" h="1195227">
                  <a:moveTo>
                    <a:pt x="0" y="0"/>
                  </a:moveTo>
                  <a:lnTo>
                    <a:pt x="1195227" y="0"/>
                  </a:lnTo>
                  <a:lnTo>
                    <a:pt x="1195227" y="1195227"/>
                  </a:lnTo>
                  <a:lnTo>
                    <a:pt x="0" y="119522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CA"/>
          </a:p>
        </p:txBody>
      </p:sp>
      <p:sp>
        <p:nvSpPr>
          <p:cNvPr id="3" name="Freeform 3"/>
          <p:cNvSpPr/>
          <p:nvPr/>
        </p:nvSpPr>
        <p:spPr>
          <a:xfrm rot="6626729" flipH="1">
            <a:off x="-8844239" y="322201"/>
            <a:ext cx="12221289" cy="8822969"/>
          </a:xfrm>
          <a:custGeom>
            <a:avLst/>
            <a:gdLst/>
            <a:ahLst/>
            <a:cxnLst/>
            <a:rect l="l" t="t" r="r" b="b"/>
            <a:pathLst>
              <a:path w="12221289" h="8822969">
                <a:moveTo>
                  <a:pt x="12221289" y="0"/>
                </a:moveTo>
                <a:lnTo>
                  <a:pt x="0" y="0"/>
                </a:lnTo>
                <a:lnTo>
                  <a:pt x="0" y="8822969"/>
                </a:lnTo>
                <a:lnTo>
                  <a:pt x="12221289" y="8822969"/>
                </a:lnTo>
                <a:lnTo>
                  <a:pt x="12221289" y="0"/>
                </a:lnTo>
                <a:close/>
              </a:path>
            </a:pathLst>
          </a:custGeom>
          <a:blipFill>
            <a:blip r:embed="rId3"/>
            <a:stretch>
              <a:fillRect/>
            </a:stretch>
          </a:blipFill>
        </p:spPr>
        <p:txBody>
          <a:bodyPr/>
          <a:lstStyle/>
          <a:p>
            <a:endParaRPr lang="en-CA"/>
          </a:p>
        </p:txBody>
      </p:sp>
      <p:grpSp>
        <p:nvGrpSpPr>
          <p:cNvPr id="4" name="Group 4"/>
          <p:cNvGrpSpPr/>
          <p:nvPr/>
        </p:nvGrpSpPr>
        <p:grpSpPr>
          <a:xfrm>
            <a:off x="727124" y="0"/>
            <a:ext cx="10284037" cy="6626152"/>
            <a:chOff x="0" y="0"/>
            <a:chExt cx="13712050" cy="8834869"/>
          </a:xfrm>
        </p:grpSpPr>
        <p:grpSp>
          <p:nvGrpSpPr>
            <p:cNvPr id="5" name="Group 5"/>
            <p:cNvGrpSpPr/>
            <p:nvPr/>
          </p:nvGrpSpPr>
          <p:grpSpPr>
            <a:xfrm>
              <a:off x="0" y="0"/>
              <a:ext cx="13712050" cy="8834869"/>
              <a:chOff x="0" y="0"/>
              <a:chExt cx="2708553" cy="1745159"/>
            </a:xfrm>
          </p:grpSpPr>
          <p:sp>
            <p:nvSpPr>
              <p:cNvPr id="6" name="Freeform 6"/>
              <p:cNvSpPr/>
              <p:nvPr/>
            </p:nvSpPr>
            <p:spPr>
              <a:xfrm>
                <a:off x="0" y="0"/>
                <a:ext cx="2708553" cy="1745159"/>
              </a:xfrm>
              <a:custGeom>
                <a:avLst/>
                <a:gdLst/>
                <a:ahLst/>
                <a:cxnLst/>
                <a:rect l="l" t="t" r="r" b="b"/>
                <a:pathLst>
                  <a:path w="2708553" h="1745159">
                    <a:moveTo>
                      <a:pt x="15056" y="0"/>
                    </a:moveTo>
                    <a:lnTo>
                      <a:pt x="2693497" y="0"/>
                    </a:lnTo>
                    <a:cubicBezTo>
                      <a:pt x="2701812" y="0"/>
                      <a:pt x="2708553" y="6741"/>
                      <a:pt x="2708553" y="15056"/>
                    </a:cubicBezTo>
                    <a:lnTo>
                      <a:pt x="2708553" y="1730103"/>
                    </a:lnTo>
                    <a:cubicBezTo>
                      <a:pt x="2708553" y="1734096"/>
                      <a:pt x="2706967" y="1737926"/>
                      <a:pt x="2704143" y="1740750"/>
                    </a:cubicBezTo>
                    <a:cubicBezTo>
                      <a:pt x="2701320" y="1743573"/>
                      <a:pt x="2697490" y="1745159"/>
                      <a:pt x="2693497" y="1745159"/>
                    </a:cubicBezTo>
                    <a:lnTo>
                      <a:pt x="15056" y="1745159"/>
                    </a:lnTo>
                    <a:cubicBezTo>
                      <a:pt x="11063" y="1745159"/>
                      <a:pt x="7233" y="1743573"/>
                      <a:pt x="4410" y="1740750"/>
                    </a:cubicBezTo>
                    <a:cubicBezTo>
                      <a:pt x="1586" y="1737926"/>
                      <a:pt x="0" y="1734096"/>
                      <a:pt x="0" y="1730103"/>
                    </a:cubicBezTo>
                    <a:lnTo>
                      <a:pt x="0" y="15056"/>
                    </a:lnTo>
                    <a:cubicBezTo>
                      <a:pt x="0" y="11063"/>
                      <a:pt x="1586" y="7233"/>
                      <a:pt x="4410" y="4410"/>
                    </a:cubicBezTo>
                    <a:cubicBezTo>
                      <a:pt x="7233" y="1586"/>
                      <a:pt x="11063" y="0"/>
                      <a:pt x="15056" y="0"/>
                    </a:cubicBezTo>
                    <a:close/>
                  </a:path>
                </a:pathLst>
              </a:custGeom>
              <a:solidFill>
                <a:srgbClr val="000000">
                  <a:alpha val="0"/>
                </a:srgbClr>
              </a:solidFill>
              <a:ln cap="sq">
                <a:noFill/>
                <a:prstDash val="solid"/>
                <a:miter/>
              </a:ln>
            </p:spPr>
            <p:txBody>
              <a:bodyPr/>
              <a:lstStyle/>
              <a:p>
                <a:endParaRPr lang="en-CA"/>
              </a:p>
            </p:txBody>
          </p:sp>
          <p:sp>
            <p:nvSpPr>
              <p:cNvPr id="7" name="TextBox 7"/>
              <p:cNvSpPr txBox="1"/>
              <p:nvPr/>
            </p:nvSpPr>
            <p:spPr>
              <a:xfrm>
                <a:off x="0" y="-38100"/>
                <a:ext cx="2708553" cy="1783259"/>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1246955" y="1198034"/>
              <a:ext cx="10472323" cy="1633268"/>
            </a:xfrm>
            <a:prstGeom prst="rect">
              <a:avLst/>
            </a:prstGeom>
          </p:spPr>
          <p:txBody>
            <a:bodyPr lIns="0" tIns="0" rIns="0" bIns="0" rtlCol="0" anchor="t">
              <a:spAutoFit/>
            </a:bodyPr>
            <a:lstStyle/>
            <a:p>
              <a:pPr algn="l">
                <a:lnSpc>
                  <a:spcPts val="8730"/>
                </a:lnSpc>
              </a:pPr>
              <a:r>
                <a:rPr lang="en-US" sz="9000">
                  <a:solidFill>
                    <a:srgbClr val="FFFFFF"/>
                  </a:solidFill>
                  <a:latin typeface="Archivo Black"/>
                  <a:ea typeface="Archivo Black"/>
                  <a:cs typeface="Archivo Black"/>
                  <a:sym typeface="Archivo Black"/>
                </a:rPr>
                <a:t>Set Up</a:t>
              </a:r>
            </a:p>
          </p:txBody>
        </p:sp>
      </p:grpSp>
      <p:sp>
        <p:nvSpPr>
          <p:cNvPr id="9" name="Freeform 9"/>
          <p:cNvSpPr/>
          <p:nvPr/>
        </p:nvSpPr>
        <p:spPr>
          <a:xfrm>
            <a:off x="16362880" y="8559247"/>
            <a:ext cx="896420" cy="896420"/>
          </a:xfrm>
          <a:custGeom>
            <a:avLst/>
            <a:gdLst/>
            <a:ahLst/>
            <a:cxnLst/>
            <a:rect l="l" t="t" r="r" b="b"/>
            <a:pathLst>
              <a:path w="896420" h="896420">
                <a:moveTo>
                  <a:pt x="0" y="0"/>
                </a:moveTo>
                <a:lnTo>
                  <a:pt x="896420" y="0"/>
                </a:lnTo>
                <a:lnTo>
                  <a:pt x="896420"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CA"/>
          </a:p>
        </p:txBody>
      </p:sp>
      <p:sp>
        <p:nvSpPr>
          <p:cNvPr id="10" name="AutoShape 10"/>
          <p:cNvSpPr/>
          <p:nvPr/>
        </p:nvSpPr>
        <p:spPr>
          <a:xfrm flipV="1">
            <a:off x="12061588" y="-2743031"/>
            <a:ext cx="0" cy="15773061"/>
          </a:xfrm>
          <a:prstGeom prst="line">
            <a:avLst/>
          </a:prstGeom>
          <a:ln w="19050" cap="flat">
            <a:solidFill>
              <a:srgbClr val="F4F4ED"/>
            </a:solidFill>
            <a:prstDash val="solid"/>
            <a:headEnd type="none" w="sm" len="sm"/>
            <a:tailEnd type="none" w="sm" len="sm"/>
          </a:ln>
        </p:spPr>
        <p:txBody>
          <a:bodyPr/>
          <a:lstStyle/>
          <a:p>
            <a:endParaRPr lang="en-CA"/>
          </a:p>
        </p:txBody>
      </p:sp>
      <p:grpSp>
        <p:nvGrpSpPr>
          <p:cNvPr id="11" name="Group 11"/>
          <p:cNvGrpSpPr/>
          <p:nvPr/>
        </p:nvGrpSpPr>
        <p:grpSpPr>
          <a:xfrm rot="-5400000">
            <a:off x="11864221" y="6905260"/>
            <a:ext cx="394734" cy="39473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13" name="TextBox 13"/>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grpSp>
        <p:nvGrpSpPr>
          <p:cNvPr id="14" name="Group 14"/>
          <p:cNvGrpSpPr/>
          <p:nvPr/>
        </p:nvGrpSpPr>
        <p:grpSpPr>
          <a:xfrm rot="-5400000">
            <a:off x="11864221" y="3743947"/>
            <a:ext cx="394734" cy="39473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16" name="TextBox 16"/>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grpSp>
        <p:nvGrpSpPr>
          <p:cNvPr id="17" name="Group 17"/>
          <p:cNvGrpSpPr/>
          <p:nvPr/>
        </p:nvGrpSpPr>
        <p:grpSpPr>
          <a:xfrm rot="-5400000">
            <a:off x="11864221" y="826245"/>
            <a:ext cx="394734" cy="394734"/>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19" name="TextBox 19"/>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sp>
        <p:nvSpPr>
          <p:cNvPr id="20" name="TextBox 20"/>
          <p:cNvSpPr txBox="1"/>
          <p:nvPr/>
        </p:nvSpPr>
        <p:spPr>
          <a:xfrm>
            <a:off x="12488738" y="721987"/>
            <a:ext cx="2197323" cy="679451"/>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01</a:t>
            </a:r>
          </a:p>
        </p:txBody>
      </p:sp>
      <p:sp>
        <p:nvSpPr>
          <p:cNvPr id="21" name="TextBox 21"/>
          <p:cNvSpPr txBox="1"/>
          <p:nvPr/>
        </p:nvSpPr>
        <p:spPr>
          <a:xfrm>
            <a:off x="12488738" y="3639689"/>
            <a:ext cx="2197323" cy="679451"/>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02</a:t>
            </a:r>
          </a:p>
        </p:txBody>
      </p:sp>
      <p:sp>
        <p:nvSpPr>
          <p:cNvPr id="22" name="TextBox 22"/>
          <p:cNvSpPr txBox="1"/>
          <p:nvPr/>
        </p:nvSpPr>
        <p:spPr>
          <a:xfrm>
            <a:off x="12488738" y="1448186"/>
            <a:ext cx="5188143" cy="1537118"/>
          </a:xfrm>
          <a:prstGeom prst="rect">
            <a:avLst/>
          </a:prstGeom>
        </p:spPr>
        <p:txBody>
          <a:bodyPr lIns="0" tIns="0" rIns="0" bIns="0" rtlCol="0" anchor="t">
            <a:spAutoFit/>
          </a:bodyPr>
          <a:lstStyle/>
          <a:p>
            <a:pPr algn="l">
              <a:lnSpc>
                <a:spcPts val="3120"/>
              </a:lnSpc>
            </a:pPr>
            <a:r>
              <a:rPr lang="en-US" sz="2000">
                <a:solidFill>
                  <a:srgbClr val="FFFFFF"/>
                </a:solidFill>
                <a:latin typeface="Red Hat Display"/>
                <a:ea typeface="Red Hat Display"/>
                <a:cs typeface="Red Hat Display"/>
                <a:sym typeface="Red Hat Display"/>
              </a:rPr>
              <a:t>Signal Acquisition — 8-channel EEG focused over occipital sites (O1, Oz, O2, etc.), ~250 Hz sampling, low-impedance contacts (dry OK) to capture SSVEP reliably.</a:t>
            </a:r>
          </a:p>
        </p:txBody>
      </p:sp>
      <p:sp>
        <p:nvSpPr>
          <p:cNvPr id="23" name="TextBox 23"/>
          <p:cNvSpPr txBox="1"/>
          <p:nvPr/>
        </p:nvSpPr>
        <p:spPr>
          <a:xfrm>
            <a:off x="12488738" y="4366764"/>
            <a:ext cx="5188143" cy="1537118"/>
          </a:xfrm>
          <a:prstGeom prst="rect">
            <a:avLst/>
          </a:prstGeom>
        </p:spPr>
        <p:txBody>
          <a:bodyPr lIns="0" tIns="0" rIns="0" bIns="0" rtlCol="0" anchor="t">
            <a:spAutoFit/>
          </a:bodyPr>
          <a:lstStyle/>
          <a:p>
            <a:pPr algn="l">
              <a:lnSpc>
                <a:spcPts val="3120"/>
              </a:lnSpc>
            </a:pPr>
            <a:r>
              <a:rPr lang="en-US" sz="2000">
                <a:solidFill>
                  <a:srgbClr val="FFFFFF"/>
                </a:solidFill>
                <a:latin typeface="Red Hat Display"/>
                <a:ea typeface="Red Hat Display"/>
                <a:cs typeface="Red Hat Display"/>
                <a:sym typeface="Red Hat Display"/>
              </a:rPr>
              <a:t>Preprocessing — Band-pass 5–50 Hz + 60 Hz notch; suppress blinks/EMG; analyze sliding ~1.0 s windows (with harmonics) for responsive yet stable frequency evidence.</a:t>
            </a:r>
          </a:p>
        </p:txBody>
      </p:sp>
      <p:sp>
        <p:nvSpPr>
          <p:cNvPr id="24" name="TextBox 24"/>
          <p:cNvSpPr txBox="1"/>
          <p:nvPr/>
        </p:nvSpPr>
        <p:spPr>
          <a:xfrm>
            <a:off x="12488738" y="6801002"/>
            <a:ext cx="2197323" cy="679451"/>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03</a:t>
            </a:r>
          </a:p>
        </p:txBody>
      </p:sp>
      <p:sp>
        <p:nvSpPr>
          <p:cNvPr id="25" name="Freeform 25"/>
          <p:cNvSpPr/>
          <p:nvPr/>
        </p:nvSpPr>
        <p:spPr>
          <a:xfrm>
            <a:off x="1678856" y="2802671"/>
            <a:ext cx="8380573" cy="7132000"/>
          </a:xfrm>
          <a:custGeom>
            <a:avLst/>
            <a:gdLst/>
            <a:ahLst/>
            <a:cxnLst/>
            <a:rect l="l" t="t" r="r" b="b"/>
            <a:pathLst>
              <a:path w="8380573" h="7132000">
                <a:moveTo>
                  <a:pt x="0" y="0"/>
                </a:moveTo>
                <a:lnTo>
                  <a:pt x="8380573" y="0"/>
                </a:lnTo>
                <a:lnTo>
                  <a:pt x="8380573" y="7132000"/>
                </a:lnTo>
                <a:lnTo>
                  <a:pt x="0" y="7132000"/>
                </a:lnTo>
                <a:lnTo>
                  <a:pt x="0" y="0"/>
                </a:lnTo>
                <a:close/>
              </a:path>
            </a:pathLst>
          </a:custGeom>
          <a:blipFill>
            <a:blip r:embed="rId6"/>
            <a:stretch>
              <a:fillRect/>
            </a:stretch>
          </a:blipFill>
        </p:spPr>
        <p:txBody>
          <a:bodyPr/>
          <a:lstStyle/>
          <a:p>
            <a:endParaRPr lang="en-CA"/>
          </a:p>
        </p:txBody>
      </p:sp>
      <p:sp>
        <p:nvSpPr>
          <p:cNvPr id="26" name="TextBox 26"/>
          <p:cNvSpPr txBox="1"/>
          <p:nvPr/>
        </p:nvSpPr>
        <p:spPr>
          <a:xfrm>
            <a:off x="12488738" y="7528078"/>
            <a:ext cx="5188143" cy="1927589"/>
          </a:xfrm>
          <a:prstGeom prst="rect">
            <a:avLst/>
          </a:prstGeom>
        </p:spPr>
        <p:txBody>
          <a:bodyPr lIns="0" tIns="0" rIns="0" bIns="0" rtlCol="0" anchor="t">
            <a:spAutoFit/>
          </a:bodyPr>
          <a:lstStyle/>
          <a:p>
            <a:pPr algn="l">
              <a:lnSpc>
                <a:spcPts val="3120"/>
              </a:lnSpc>
            </a:pPr>
            <a:r>
              <a:rPr lang="en-US" sz="2000">
                <a:solidFill>
                  <a:srgbClr val="FFFFFF"/>
                </a:solidFill>
                <a:latin typeface="Red Hat Display"/>
                <a:ea typeface="Red Hat Display"/>
                <a:cs typeface="Red Hat Display"/>
                <a:sym typeface="Red Hat Display"/>
              </a:rPr>
              <a:t>Frequency Decoding (CCA) — Correlate multi-channel EEG with sine/cos reference pairs at each target frequency (f, 2f); pick max correlation ⇒ intended direction. Zero-training, robust in noise.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4001E"/>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0" y="178594"/>
            <a:ext cx="18288000" cy="9929812"/>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CA"/>
          </a:p>
        </p:txBody>
      </p:sp>
      <p:sp>
        <p:nvSpPr>
          <p:cNvPr id="3" name="TextBox 3"/>
          <p:cNvSpPr txBox="1"/>
          <p:nvPr/>
        </p:nvSpPr>
        <p:spPr>
          <a:xfrm>
            <a:off x="2605668" y="1386878"/>
            <a:ext cx="12783226" cy="1177236"/>
          </a:xfrm>
          <a:prstGeom prst="rect">
            <a:avLst/>
          </a:prstGeom>
        </p:spPr>
        <p:txBody>
          <a:bodyPr lIns="0" tIns="0" rIns="0" bIns="0" rtlCol="0" anchor="t">
            <a:spAutoFit/>
          </a:bodyPr>
          <a:lstStyle/>
          <a:p>
            <a:pPr marL="0" lvl="1" indent="0" algn="ctr">
              <a:lnSpc>
                <a:spcPts val="8730"/>
              </a:lnSpc>
              <a:spcBef>
                <a:spcPct val="0"/>
              </a:spcBef>
            </a:pPr>
            <a:r>
              <a:rPr lang="en-US" sz="9000">
                <a:solidFill>
                  <a:srgbClr val="FFFFFF"/>
                </a:solidFill>
                <a:latin typeface="Archivo Black"/>
                <a:ea typeface="Archivo Black"/>
                <a:cs typeface="Archivo Black"/>
                <a:sym typeface="Archivo Black"/>
              </a:rPr>
              <a:t>Key Innovations</a:t>
            </a:r>
          </a:p>
        </p:txBody>
      </p:sp>
      <p:sp>
        <p:nvSpPr>
          <p:cNvPr id="4" name="AutoShape 4"/>
          <p:cNvSpPr/>
          <p:nvPr/>
        </p:nvSpPr>
        <p:spPr>
          <a:xfrm>
            <a:off x="-886757" y="4080895"/>
            <a:ext cx="20061513" cy="0"/>
          </a:xfrm>
          <a:prstGeom prst="line">
            <a:avLst/>
          </a:prstGeom>
          <a:ln w="28575" cap="flat">
            <a:solidFill>
              <a:srgbClr val="F4F4ED"/>
            </a:solidFill>
            <a:prstDash val="solid"/>
            <a:headEnd type="none" w="sm" len="sm"/>
            <a:tailEnd type="none" w="sm" len="sm"/>
          </a:ln>
        </p:spPr>
        <p:txBody>
          <a:bodyPr/>
          <a:lstStyle/>
          <a:p>
            <a:endParaRPr lang="en-CA"/>
          </a:p>
        </p:txBody>
      </p:sp>
      <p:grpSp>
        <p:nvGrpSpPr>
          <p:cNvPr id="5" name="Group 5"/>
          <p:cNvGrpSpPr/>
          <p:nvPr/>
        </p:nvGrpSpPr>
        <p:grpSpPr>
          <a:xfrm>
            <a:off x="5023135" y="3829867"/>
            <a:ext cx="502056" cy="502056"/>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7" name="TextBox 7"/>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grpSp>
        <p:nvGrpSpPr>
          <p:cNvPr id="8" name="Group 8"/>
          <p:cNvGrpSpPr/>
          <p:nvPr/>
        </p:nvGrpSpPr>
        <p:grpSpPr>
          <a:xfrm>
            <a:off x="513392" y="3819530"/>
            <a:ext cx="502056" cy="50205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p:spPr>
          <p:txBody>
            <a:bodyPr/>
            <a:lstStyle/>
            <a:p>
              <a:endParaRPr lang="en-CA"/>
            </a:p>
          </p:txBody>
        </p:sp>
        <p:sp>
          <p:nvSpPr>
            <p:cNvPr id="10" name="TextBox 10"/>
            <p:cNvSpPr txBox="1"/>
            <p:nvPr/>
          </p:nvSpPr>
          <p:spPr>
            <a:xfrm>
              <a:off x="190500" y="228600"/>
              <a:ext cx="431800" cy="393700"/>
            </a:xfrm>
            <a:prstGeom prst="rect">
              <a:avLst/>
            </a:prstGeom>
          </p:spPr>
          <p:txBody>
            <a:bodyPr lIns="50800" tIns="50800" rIns="50800" bIns="50800" rtlCol="0" anchor="ctr"/>
            <a:lstStyle/>
            <a:p>
              <a:pPr algn="ctr">
                <a:lnSpc>
                  <a:spcPts val="2266"/>
                </a:lnSpc>
              </a:pPr>
              <a:endParaRPr/>
            </a:p>
          </p:txBody>
        </p:sp>
      </p:grpSp>
      <p:grpSp>
        <p:nvGrpSpPr>
          <p:cNvPr id="11" name="Group 11"/>
          <p:cNvGrpSpPr/>
          <p:nvPr/>
        </p:nvGrpSpPr>
        <p:grpSpPr>
          <a:xfrm>
            <a:off x="9405938" y="3829867"/>
            <a:ext cx="502056" cy="502056"/>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13" name="TextBox 13"/>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grpSp>
        <p:nvGrpSpPr>
          <p:cNvPr id="14" name="Group 14"/>
          <p:cNvGrpSpPr/>
          <p:nvPr/>
        </p:nvGrpSpPr>
        <p:grpSpPr>
          <a:xfrm>
            <a:off x="13788740" y="3819530"/>
            <a:ext cx="502056" cy="50205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FFFFFF"/>
            </a:solidFill>
            <a:ln cap="sq">
              <a:noFill/>
              <a:prstDash val="solid"/>
              <a:miter/>
            </a:ln>
          </p:spPr>
          <p:txBody>
            <a:bodyPr/>
            <a:lstStyle/>
            <a:p>
              <a:endParaRPr lang="en-CA"/>
            </a:p>
          </p:txBody>
        </p:sp>
        <p:sp>
          <p:nvSpPr>
            <p:cNvPr id="16" name="TextBox 16"/>
            <p:cNvSpPr txBox="1"/>
            <p:nvPr/>
          </p:nvSpPr>
          <p:spPr>
            <a:xfrm>
              <a:off x="190500" y="228600"/>
              <a:ext cx="431800" cy="393700"/>
            </a:xfrm>
            <a:prstGeom prst="rect">
              <a:avLst/>
            </a:prstGeom>
          </p:spPr>
          <p:txBody>
            <a:bodyPr lIns="50800" tIns="50800" rIns="50800" bIns="50800" rtlCol="0" anchor="ctr"/>
            <a:lstStyle/>
            <a:p>
              <a:pPr marL="0" lvl="0" indent="0" algn="ctr">
                <a:lnSpc>
                  <a:spcPts val="2266"/>
                </a:lnSpc>
                <a:spcBef>
                  <a:spcPct val="0"/>
                </a:spcBef>
              </a:pPr>
              <a:endParaRPr/>
            </a:p>
          </p:txBody>
        </p:sp>
      </p:grpSp>
      <p:sp>
        <p:nvSpPr>
          <p:cNvPr id="17" name="TextBox 17"/>
          <p:cNvSpPr txBox="1"/>
          <p:nvPr/>
        </p:nvSpPr>
        <p:spPr>
          <a:xfrm>
            <a:off x="513392" y="4611657"/>
            <a:ext cx="2197323" cy="679451"/>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01</a:t>
            </a:r>
          </a:p>
        </p:txBody>
      </p:sp>
      <p:sp>
        <p:nvSpPr>
          <p:cNvPr id="18" name="TextBox 18"/>
          <p:cNvSpPr txBox="1"/>
          <p:nvPr/>
        </p:nvSpPr>
        <p:spPr>
          <a:xfrm>
            <a:off x="5041438" y="4621994"/>
            <a:ext cx="2197323" cy="679451"/>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02</a:t>
            </a:r>
          </a:p>
        </p:txBody>
      </p:sp>
      <p:sp>
        <p:nvSpPr>
          <p:cNvPr id="19" name="TextBox 19"/>
          <p:cNvSpPr txBox="1"/>
          <p:nvPr/>
        </p:nvSpPr>
        <p:spPr>
          <a:xfrm>
            <a:off x="545236" y="5415744"/>
            <a:ext cx="4120865" cy="3172191"/>
          </a:xfrm>
          <a:prstGeom prst="rect">
            <a:avLst/>
          </a:prstGeom>
        </p:spPr>
        <p:txBody>
          <a:bodyPr lIns="0" tIns="0" rIns="0" bIns="0" rtlCol="0" anchor="t">
            <a:spAutoFit/>
          </a:bodyPr>
          <a:lstStyle/>
          <a:p>
            <a:pPr marL="0" lvl="0" indent="0" algn="l">
              <a:lnSpc>
                <a:spcPts val="4212"/>
              </a:lnSpc>
              <a:spcBef>
                <a:spcPct val="0"/>
              </a:spcBef>
            </a:pPr>
            <a:r>
              <a:rPr lang="en-US" sz="2700" u="none" strike="noStrike">
                <a:solidFill>
                  <a:srgbClr val="FFFFFF"/>
                </a:solidFill>
                <a:latin typeface="Red Hat Display"/>
                <a:ea typeface="Red Hat Display"/>
                <a:cs typeface="Red Hat Display"/>
                <a:sym typeface="Red Hat Display"/>
              </a:rPr>
              <a:t>Hands-free control: Pure EEG → game; no controller/eye-tracker—demonstrates true no-contact interaction and accessibility.</a:t>
            </a:r>
          </a:p>
        </p:txBody>
      </p:sp>
      <p:sp>
        <p:nvSpPr>
          <p:cNvPr id="20" name="TextBox 20"/>
          <p:cNvSpPr txBox="1"/>
          <p:nvPr/>
        </p:nvSpPr>
        <p:spPr>
          <a:xfrm>
            <a:off x="5023135" y="5415744"/>
            <a:ext cx="4120865" cy="3172191"/>
          </a:xfrm>
          <a:prstGeom prst="rect">
            <a:avLst/>
          </a:prstGeom>
        </p:spPr>
        <p:txBody>
          <a:bodyPr lIns="0" tIns="0" rIns="0" bIns="0" rtlCol="0" anchor="t">
            <a:spAutoFit/>
          </a:bodyPr>
          <a:lstStyle/>
          <a:p>
            <a:pPr marL="0" lvl="0" indent="0" algn="l">
              <a:lnSpc>
                <a:spcPts val="4212"/>
              </a:lnSpc>
              <a:spcBef>
                <a:spcPct val="0"/>
              </a:spcBef>
            </a:pPr>
            <a:r>
              <a:rPr lang="en-US" sz="2700" u="none" strike="noStrike">
                <a:solidFill>
                  <a:srgbClr val="FFFFFF"/>
                </a:solidFill>
                <a:latin typeface="Red Hat Display"/>
                <a:ea typeface="Red Hat Display"/>
                <a:cs typeface="Red Hat Display"/>
                <a:sym typeface="Red Hat Display"/>
              </a:rPr>
              <a:t>Real-time CCA decoding: Multi-channel CCA with harmonics for robust, zero-training SSVEP classification—even on 8 channels.</a:t>
            </a:r>
          </a:p>
        </p:txBody>
      </p:sp>
      <p:sp>
        <p:nvSpPr>
          <p:cNvPr id="21" name="TextBox 21"/>
          <p:cNvSpPr txBox="1"/>
          <p:nvPr/>
        </p:nvSpPr>
        <p:spPr>
          <a:xfrm>
            <a:off x="9424240" y="4621994"/>
            <a:ext cx="2197323" cy="679451"/>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03</a:t>
            </a:r>
          </a:p>
        </p:txBody>
      </p:sp>
      <p:sp>
        <p:nvSpPr>
          <p:cNvPr id="22" name="TextBox 22"/>
          <p:cNvSpPr txBox="1"/>
          <p:nvPr/>
        </p:nvSpPr>
        <p:spPr>
          <a:xfrm>
            <a:off x="9405938" y="5405407"/>
            <a:ext cx="4120865" cy="2638793"/>
          </a:xfrm>
          <a:prstGeom prst="rect">
            <a:avLst/>
          </a:prstGeom>
        </p:spPr>
        <p:txBody>
          <a:bodyPr lIns="0" tIns="0" rIns="0" bIns="0" rtlCol="0" anchor="t">
            <a:spAutoFit/>
          </a:bodyPr>
          <a:lstStyle/>
          <a:p>
            <a:pPr marL="0" lvl="0" indent="0" algn="l">
              <a:lnSpc>
                <a:spcPts val="4212"/>
              </a:lnSpc>
              <a:spcBef>
                <a:spcPct val="0"/>
              </a:spcBef>
            </a:pPr>
            <a:r>
              <a:rPr lang="en-US" sz="2700" u="none" strike="noStrike">
                <a:solidFill>
                  <a:srgbClr val="FFFFFF"/>
                </a:solidFill>
                <a:latin typeface="Red Hat Display"/>
                <a:ea typeface="Red Hat Display"/>
                <a:cs typeface="Red Hat Display"/>
                <a:sym typeface="Red Hat Display"/>
              </a:rPr>
              <a:t>Intuitive gaze UI: “Look = move” mapping (four flicker targets) lowers learning curve; users feel seamless, natural control.</a:t>
            </a:r>
          </a:p>
        </p:txBody>
      </p:sp>
      <p:sp>
        <p:nvSpPr>
          <p:cNvPr id="23" name="TextBox 23"/>
          <p:cNvSpPr txBox="1"/>
          <p:nvPr/>
        </p:nvSpPr>
        <p:spPr>
          <a:xfrm>
            <a:off x="13807042" y="4611657"/>
            <a:ext cx="2197323" cy="679451"/>
          </a:xfrm>
          <a:prstGeom prst="rect">
            <a:avLst/>
          </a:prstGeom>
        </p:spPr>
        <p:txBody>
          <a:bodyPr lIns="0" tIns="0" rIns="0" bIns="0" rtlCol="0" anchor="t">
            <a:spAutoFit/>
          </a:bodyPr>
          <a:lstStyle/>
          <a:p>
            <a:pPr algn="l">
              <a:lnSpc>
                <a:spcPts val="5150"/>
              </a:lnSpc>
            </a:pPr>
            <a:r>
              <a:rPr lang="en-US" sz="5000" b="1">
                <a:solidFill>
                  <a:srgbClr val="FFFFFF"/>
                </a:solidFill>
                <a:latin typeface="Red Hat Display Bold"/>
                <a:ea typeface="Red Hat Display Bold"/>
                <a:cs typeface="Red Hat Display Bold"/>
                <a:sym typeface="Red Hat Display Bold"/>
              </a:rPr>
              <a:t>04</a:t>
            </a:r>
          </a:p>
        </p:txBody>
      </p:sp>
      <p:sp>
        <p:nvSpPr>
          <p:cNvPr id="24" name="TextBox 24"/>
          <p:cNvSpPr txBox="1"/>
          <p:nvPr/>
        </p:nvSpPr>
        <p:spPr>
          <a:xfrm>
            <a:off x="13788740" y="5405407"/>
            <a:ext cx="4120865" cy="2638793"/>
          </a:xfrm>
          <a:prstGeom prst="rect">
            <a:avLst/>
          </a:prstGeom>
        </p:spPr>
        <p:txBody>
          <a:bodyPr lIns="0" tIns="0" rIns="0" bIns="0" rtlCol="0" anchor="t">
            <a:spAutoFit/>
          </a:bodyPr>
          <a:lstStyle/>
          <a:p>
            <a:pPr marL="0" lvl="0" indent="0" algn="l">
              <a:lnSpc>
                <a:spcPts val="4212"/>
              </a:lnSpc>
              <a:spcBef>
                <a:spcPct val="0"/>
              </a:spcBef>
            </a:pPr>
            <a:r>
              <a:rPr lang="en-US" sz="2700" u="none" strike="noStrike">
                <a:solidFill>
                  <a:srgbClr val="FFFFFF"/>
                </a:solidFill>
                <a:latin typeface="Red Hat Display"/>
                <a:ea typeface="Red Hat Display"/>
                <a:cs typeface="Red Hat Display"/>
                <a:sym typeface="Red Hat Display"/>
              </a:rPr>
              <a:t>Accessible build: Low-cost headset, dry electrodes, laptop + standard display; open-source stack (EEG → CCA → game).</a:t>
            </a:r>
          </a:p>
        </p:txBody>
      </p:sp>
      <p:sp>
        <p:nvSpPr>
          <p:cNvPr id="25" name="Freeform 25"/>
          <p:cNvSpPr/>
          <p:nvPr/>
        </p:nvSpPr>
        <p:spPr>
          <a:xfrm>
            <a:off x="16811090" y="9258300"/>
            <a:ext cx="896420" cy="896420"/>
          </a:xfrm>
          <a:custGeom>
            <a:avLst/>
            <a:gdLst/>
            <a:ahLst/>
            <a:cxnLst/>
            <a:rect l="l" t="t" r="r" b="b"/>
            <a:pathLst>
              <a:path w="896420" h="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CA"/>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697</Words>
  <Application>Microsoft Office PowerPoint</Application>
  <PresentationFormat>Custom</PresentationFormat>
  <Paragraphs>66</Paragraphs>
  <Slides>11</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Red Hat Display</vt:lpstr>
      <vt:lpstr>Work Sans</vt:lpstr>
      <vt:lpstr>Calibri</vt:lpstr>
      <vt:lpstr>Arial</vt:lpstr>
      <vt:lpstr>Canva Sans Bold</vt:lpstr>
      <vt:lpstr>Archivo Black</vt:lpstr>
      <vt:lpstr>Red Hat Display Bold</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Blue and White Project Presentation</dc:title>
  <cp:lastModifiedBy>Deep Gajera</cp:lastModifiedBy>
  <cp:revision>1</cp:revision>
  <dcterms:created xsi:type="dcterms:W3CDTF">2006-08-16T00:00:00Z</dcterms:created>
  <dcterms:modified xsi:type="dcterms:W3CDTF">2025-09-21T16:10:02Z</dcterms:modified>
  <dc:identifier>DAGzniN8n70</dc:identifier>
</cp:coreProperties>
</file>

<file path=docProps/thumbnail.jpeg>
</file>